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52.xml" ContentType="application/vnd.openxmlformats-officedocument.presentationml.slide+xml"/>
  <Override PartName="/ppt/slides/slide49.xml" ContentType="application/vnd.openxmlformats-officedocument.presentationml.slide+xml"/>
  <Override PartName="/ppt/slides/slide33.xml" ContentType="application/vnd.openxmlformats-officedocument.presentationml.slide+xml"/>
  <Default Extension="bin" ContentType="application/vnd.openxmlformats-officedocument.presentationml.printerSettings"/>
  <Override PartName="/ppt/embeddings/Microsoft_Equation5.bin" ContentType="application/vnd.openxmlformats-officedocument.oleObject"/>
  <Override PartName="/ppt/notesSlides/notesSlide13.xml" ContentType="application/vnd.openxmlformats-officedocument.presentationml.notesSlide+xml"/>
  <Default Extension="wmf" ContentType="image/x-wmf"/>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embeddings/Microsoft_Equation9.bin" ContentType="application/vnd.openxmlformats-officedocument.oleObject"/>
  <Override PartName="/ppt/slides/slide23.xml" ContentType="application/vnd.openxmlformats-officedocument.presentationml.slide+xml"/>
  <Override PartName="/ppt/slides/slide42.xml" ContentType="application/vnd.openxmlformats-officedocument.presentationml.slide+xml"/>
  <Override PartName="/ppt/theme/theme1.xml" ContentType="application/vnd.openxmlformats-officedocument.theme+xml"/>
  <Override PartName="/ppt/embeddings/Microsoft_Equation13.bin" ContentType="application/vnd.openxmlformats-officedocument.oleObject"/>
  <Override PartName="/ppt/slideLayouts/slideLayout10.xml" ContentType="application/vnd.openxmlformats-officedocument.presentationml.slideLayout+xml"/>
  <Override PartName="/ppt/notesSlides/notesSlide17.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s/slide46.xml" ContentType="application/vnd.openxmlformats-officedocument.presentationml.slide+xml"/>
  <Default Extension="gif" ContentType="image/gif"/>
  <Override PartName="/ppt/embeddings/Microsoft_Equation2.bin" ContentType="application/vnd.openxmlformats-officedocument.oleObject"/>
  <Override PartName="/ppt/notesSlides/notesSlide8.xml" ContentType="application/vnd.openxmlformats-officedocument.presentationml.notesSlide+xml"/>
  <Override PartName="/ppt/embeddings/Microsoft_Equation17.bin" ContentType="application/vnd.openxmlformats-officedocument.oleObject"/>
  <Override PartName="/ppt/slideLayouts/slideLayout9.xml" ContentType="application/vnd.openxmlformats-officedocument.presentationml.slideLayout+xml"/>
  <Override PartName="/ppt/slides/slide34.xml" ContentType="application/vnd.openxmlformats-officedocument.presentationml.slide+xml"/>
  <Override PartName="/ppt/slides/slide53.xml" ContentType="application/vnd.openxmlformats-officedocument.presentationml.slide+xml"/>
  <Override PartName="/ppt/slides/slide15.xml" ContentType="application/vnd.openxmlformats-officedocument.presentationml.slide+xml"/>
  <Override PartName="/ppt/embeddings/Microsoft_Equation6.bin" ContentType="application/vnd.openxmlformats-officedocument.oleObject"/>
  <Override PartName="/ppt/slides/slide20.xml" ContentType="application/vnd.openxmlformats-officedocument.presentationml.slide+xml"/>
  <Override PartName="/ppt/presProps.xml" ContentType="application/vnd.openxmlformats-officedocument.presentationml.presProps+xml"/>
  <Override PartName="/ppt/embeddings/Microsoft_Equation10.bin" ContentType="application/vnd.openxmlformats-officedocument.oleObject"/>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Layouts/slideLayout2.xml" ContentType="application/vnd.openxmlformats-officedocument.presentationml.slideLayout+xml"/>
  <Override PartName="/ppt/slides/slide24.xml" ContentType="application/vnd.openxmlformats-officedocument.presentationml.slide+xml"/>
  <Override PartName="/ppt/slides/slide43.xml" ContentType="application/vnd.openxmlformats-officedocument.presentationml.slide+xml"/>
  <Override PartName="/ppt/theme/theme2.xml" ContentType="application/vnd.openxmlformats-officedocument.theme+xml"/>
  <Override PartName="/ppt/handoutMasters/handoutMaster1.xml" ContentType="application/vnd.openxmlformats-officedocument.presentationml.handoutMaster+xml"/>
  <Override PartName="/ppt/embeddings/Microsoft_Equation14.bin" ContentType="application/vnd.openxmlformats-officedocument.oleObject"/>
  <Override PartName="/ppt/slideLayouts/slideLayout11.xml" ContentType="application/vnd.openxmlformats-officedocument.presentationml.slideLayout+xml"/>
  <Override PartName="/ppt/notesSlides/notesSlide18.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Default Extension="jpeg" ContentType="image/jpeg"/>
  <Default Extension="vml" ContentType="application/vnd.openxmlformats-officedocument.vmlDrawing"/>
  <Override PartName="/ppt/slides/slide8.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s/slide28.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31.xml" ContentType="application/vnd.openxmlformats-officedocument.presentationml.slide+xml"/>
  <Override PartName="/ppt/embeddings/Microsoft_Equation3.bin" ContentType="application/vnd.openxmlformats-officedocument.oleObject"/>
  <Override PartName="/ppt/notesSlides/notesSlide9.xml" ContentType="application/vnd.openxmlformats-officedocument.presentationml.notesSlide+xml"/>
  <Override PartName="/ppt/notesSlides/notesSlide23.xml" ContentType="application/vnd.openxmlformats-officedocument.presentationml.notesSlide+xml"/>
  <Override PartName="/ppt/embeddings/Microsoft_Equation18.bin" ContentType="application/vnd.openxmlformats-officedocument.oleObject"/>
  <Default Extension="emf" ContentType="image/x-emf"/>
  <Override PartName="/ppt/notesSlides/notesSlide11.xml" ContentType="application/vnd.openxmlformats-officedocument.presentationml.notesSlide+xml"/>
  <Default Extension="rels" ContentType="application/vnd.openxmlformats-package.relationships+xml"/>
  <Override PartName="/ppt/slides/slide16.xml" ContentType="application/vnd.openxmlformats-officedocument.presentationml.slide+xml"/>
  <Override PartName="/ppt/slides/slide35.xml" ContentType="application/vnd.openxmlformats-officedocument.presentationml.slide+xml"/>
  <Override PartName="/ppt/slides/slide54.xml" ContentType="application/vnd.openxmlformats-officedocument.presentationml.slide+xml"/>
  <Override PartName="/ppt/slides/slide1.xml" ContentType="application/vnd.openxmlformats-officedocument.presentationml.slide+xml"/>
  <Override PartName="/ppt/embeddings/Microsoft_Equation7.bin" ContentType="application/vnd.openxmlformats-officedocument.oleObject"/>
  <Override PartName="/ppt/slides/slide21.xml" ContentType="application/vnd.openxmlformats-officedocument.presentationml.slide+xml"/>
  <Override PartName="/ppt/slides/slide40.xml" ContentType="application/vnd.openxmlformats-officedocument.presentationml.slide+xml"/>
  <Override PartName="/ppt/embeddings/Microsoft_Equation11.bin" ContentType="application/vnd.openxmlformats-officedocument.oleObject"/>
  <Override PartName="/ppt/notesSlides/notesSlide15.xml" ContentType="application/vnd.openxmlformats-officedocument.presentationml.notesSlide+xml"/>
  <Override PartName="/ppt/notesSlides/notesSlide4.xml" ContentType="application/vnd.openxmlformats-officedocument.presentationml.notesSlide+xml"/>
  <Override PartName="/ppt/slides/slide39.xml" ContentType="application/vnd.openxmlformats-officedocument.presentationml.slide+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theme/theme3.xml" ContentType="application/vnd.openxmlformats-officedocument.theme+xml"/>
  <Override PartName="/ppt/embeddings/Microsoft_Equation15.bin" ContentType="application/vnd.openxmlformats-officedocument.oleObject"/>
  <Override PartName="/ppt/slideLayouts/slideLayout12.xml" ContentType="application/vnd.openxmlformats-officedocument.presentationml.slideLayout+xml"/>
  <Override PartName="/ppt/notesSlides/notesSlide19.xml" ContentType="application/vnd.openxmlformats-officedocument.presentationml.notesSlid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s/slide51.xml" ContentType="application/vnd.openxmlformats-officedocument.presentationml.slide+xml"/>
  <Override PartName="/ppt/slides/slide48.xml" ContentType="application/vnd.openxmlformats-officedocument.presentationml.slide+xml"/>
  <Override PartName="/ppt/notesSlides/notesSlide10.xml" ContentType="application/vnd.openxmlformats-officedocument.presentationml.notesSlide+xml"/>
  <Override PartName="/ppt/embeddings/Microsoft_Equation4.bin" ContentType="application/vnd.openxmlformats-officedocument.oleObject"/>
  <Override PartName="/ppt/slideLayouts/slideLayout7.xml" ContentType="application/vnd.openxmlformats-officedocument.presentationml.slideLayout+xml"/>
  <Override PartName="/ppt/viewProps.xml" ContentType="application/vnd.openxmlformats-officedocument.presentationml.viewProps+xml"/>
  <Override PartName="/ppt/slides/slide32.xml" ContentType="application/vnd.openxmlformats-officedocument.presentationml.slide+xml"/>
  <Override PartName="/ppt/slides/slide29.xml" ContentType="application/vnd.openxmlformats-officedocument.presentationml.slide+xml"/>
  <Override PartName="/ppt/embeddings/Microsoft_Equation19.bin" ContentType="application/vnd.openxmlformats-officedocument.oleObject"/>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slides/slide55.xml" ContentType="application/vnd.openxmlformats-officedocument.presentationml.slide+xml"/>
  <Override PartName="/ppt/presentation.xml" ContentType="application/vnd.openxmlformats-officedocument.presentationml.presentation.main+xml"/>
  <Override PartName="/ppt/slides/slide2.xml" ContentType="application/vnd.openxmlformats-officedocument.presentationml.slide+xml"/>
  <Override PartName="/ppt/embeddings/Microsoft_Equation8.bin" ContentType="application/vnd.openxmlformats-officedocument.oleObject"/>
  <Override PartName="/ppt/slides/slide22.xml" ContentType="application/vnd.openxmlformats-officedocument.presentationml.slide+xml"/>
  <Override PartName="/ppt/slides/slide41.xml" ContentType="application/vnd.openxmlformats-officedocument.presentationml.slide+xml"/>
  <Override PartName="/ppt/embeddings/Microsoft_Equation12.bin" ContentType="application/vnd.openxmlformats-officedocument.oleObject"/>
  <Override PartName="/ppt/notesSlides/notesSlide16.xml" ContentType="application/vnd.openxmlformats-officedocument.presentationml.notesSlide+xml"/>
  <Override PartName="/ppt/notesSlides/notesSlide5.xml" ContentType="application/vnd.openxmlformats-officedocument.presentationml.notesSlide+xml"/>
  <Default Extension="pict" ContentType="image/pict"/>
  <Override PartName="/ppt/slides/slide6.xml" ContentType="application/vnd.openxmlformats-officedocument.presentationml.slide+xml"/>
  <Override PartName="/ppt/slideLayouts/slideLayout4.xml" ContentType="application/vnd.openxmlformats-officedocument.presentationml.slideLayout+xml"/>
  <Override PartName="/ppt/slides/slide10.xml" ContentType="application/vnd.openxmlformats-officedocument.presentationml.slide+xml"/>
  <Override PartName="/ppt/slides/slide26.xml" ContentType="application/vnd.openxmlformats-officedocument.presentationml.slide+xml"/>
  <Override PartName="/ppt/slides/slide45.xml" ContentType="application/vnd.openxmlformats-officedocument.presentationml.slide+xml"/>
  <Override PartName="/ppt/notesSlides/notesSlide21.xml" ContentType="application/vnd.openxmlformats-officedocument.presentationml.notesSlide+xml"/>
  <Override PartName="/ppt/embeddings/Microsoft_Equation1.bin" ContentType="application/vnd.openxmlformats-officedocument.oleObject"/>
  <Default Extension="pdf" ContentType="application/pdf"/>
  <Override PartName="/ppt/embeddings/Microsoft_Equation16.bin" ContentType="application/vnd.openxmlformats-officedocument.oleObject"/>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73" r:id="rId1"/>
  </p:sldMasterIdLst>
  <p:notesMasterIdLst>
    <p:notesMasterId r:id="rId57"/>
  </p:notesMasterIdLst>
  <p:handoutMasterIdLst>
    <p:handoutMasterId r:id="rId58"/>
  </p:handoutMasterIdLst>
  <p:sldIdLst>
    <p:sldId id="256" r:id="rId2"/>
    <p:sldId id="269" r:id="rId3"/>
    <p:sldId id="367" r:id="rId4"/>
    <p:sldId id="257" r:id="rId5"/>
    <p:sldId id="407" r:id="rId6"/>
    <p:sldId id="357" r:id="rId7"/>
    <p:sldId id="314" r:id="rId8"/>
    <p:sldId id="419" r:id="rId9"/>
    <p:sldId id="418" r:id="rId10"/>
    <p:sldId id="361" r:id="rId11"/>
    <p:sldId id="399" r:id="rId12"/>
    <p:sldId id="277" r:id="rId13"/>
    <p:sldId id="364" r:id="rId14"/>
    <p:sldId id="363" r:id="rId15"/>
    <p:sldId id="398" r:id="rId16"/>
    <p:sldId id="318" r:id="rId17"/>
    <p:sldId id="312" r:id="rId18"/>
    <p:sldId id="317" r:id="rId19"/>
    <p:sldId id="274" r:id="rId20"/>
    <p:sldId id="275" r:id="rId21"/>
    <p:sldId id="348" r:id="rId22"/>
    <p:sldId id="421" r:id="rId23"/>
    <p:sldId id="401" r:id="rId24"/>
    <p:sldId id="422" r:id="rId25"/>
    <p:sldId id="408" r:id="rId26"/>
    <p:sldId id="307" r:id="rId27"/>
    <p:sldId id="420" r:id="rId28"/>
    <p:sldId id="378" r:id="rId29"/>
    <p:sldId id="409" r:id="rId30"/>
    <p:sldId id="412" r:id="rId31"/>
    <p:sldId id="413" r:id="rId32"/>
    <p:sldId id="414" r:id="rId33"/>
    <p:sldId id="415" r:id="rId34"/>
    <p:sldId id="416" r:id="rId35"/>
    <p:sldId id="423" r:id="rId36"/>
    <p:sldId id="395" r:id="rId37"/>
    <p:sldId id="360" r:id="rId38"/>
    <p:sldId id="380" r:id="rId39"/>
    <p:sldId id="381" r:id="rId40"/>
    <p:sldId id="404" r:id="rId41"/>
    <p:sldId id="393" r:id="rId42"/>
    <p:sldId id="372" r:id="rId43"/>
    <p:sldId id="417" r:id="rId44"/>
    <p:sldId id="403" r:id="rId45"/>
    <p:sldId id="383" r:id="rId46"/>
    <p:sldId id="384" r:id="rId47"/>
    <p:sldId id="406" r:id="rId48"/>
    <p:sldId id="368" r:id="rId49"/>
    <p:sldId id="369" r:id="rId50"/>
    <p:sldId id="370" r:id="rId51"/>
    <p:sldId id="405" r:id="rId52"/>
    <p:sldId id="392" r:id="rId53"/>
    <p:sldId id="262" r:id="rId54"/>
    <p:sldId id="276" r:id="rId55"/>
    <p:sldId id="265" r:id="rId5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handouts4" frameSlides="1"/>
  <p:clrMru>
    <a:srgbClr val="FFFFFF"/>
    <a:srgbClr val="00602B"/>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361" autoAdjust="0"/>
    <p:restoredTop sz="83460" autoAdjust="0"/>
  </p:normalViewPr>
  <p:slideViewPr>
    <p:cSldViewPr snapToGrid="0" snapToObjects="1">
      <p:cViewPr>
        <p:scale>
          <a:sx n="100" d="100"/>
          <a:sy n="100" d="100"/>
        </p:scale>
        <p:origin x="-2712" y="-4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0944"/>
    </p:cViewPr>
  </p:sorterViewPr>
  <p:notesViewPr>
    <p:cSldViewPr snapToGrid="0" snapToObjects="1">
      <p:cViewPr varScale="1">
        <p:scale>
          <a:sx n="112" d="100"/>
          <a:sy n="112" d="100"/>
        </p:scale>
        <p:origin x="-4240" y="-11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6.wmf"/><Relationship Id="rId4" Type="http://schemas.openxmlformats.org/officeDocument/2006/relationships/image" Target="../media/image37.wmf"/><Relationship Id="rId5" Type="http://schemas.openxmlformats.org/officeDocument/2006/relationships/image" Target="../media/image38.wmf"/><Relationship Id="rId1" Type="http://schemas.openxmlformats.org/officeDocument/2006/relationships/image" Target="../media/image34.wmf"/><Relationship Id="rId2"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 Id="rId2" Type="http://schemas.openxmlformats.org/officeDocument/2006/relationships/image" Target="../media/image4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3.wmf"/><Relationship Id="rId4" Type="http://schemas.openxmlformats.org/officeDocument/2006/relationships/image" Target="../media/image44.wmf"/><Relationship Id="rId1" Type="http://schemas.openxmlformats.org/officeDocument/2006/relationships/image" Target="../media/image41.wmf"/><Relationship Id="rId2" Type="http://schemas.openxmlformats.org/officeDocument/2006/relationships/image" Target="../media/image4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pict"/><Relationship Id="rId2"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wmf"/><Relationship Id="rId2"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pict"/><Relationship Id="rId2"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wmf"/><Relationship Id="rId2"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675F64-7184-3941-B460-4D607897466A}" type="datetimeFigureOut">
              <a:rPr lang="en-US" smtClean="0"/>
              <a:pPr/>
              <a:t>8/27/10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A7DC70-EADC-7440-9F33-DE5BD0607457}"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65649D-4189-D842-9E3E-3ED8691D1D90}" type="datetimeFigureOut">
              <a:rPr lang="en-US" smtClean="0"/>
              <a:pPr/>
              <a:t>8/27/10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E45526-9F24-A041-938D-E3AB96CF9E6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BE45526-9F24-A041-938D-E3AB96CF9E68}"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BE45526-9F24-A041-938D-E3AB96CF9E68}"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Em</a:t>
            </a:r>
            <a:r>
              <a:rPr lang="en-US" dirty="0" smtClean="0"/>
              <a:t> </a:t>
            </a:r>
            <a:r>
              <a:rPr lang="en-US" dirty="0" err="1" smtClean="0"/>
              <a:t>cima</a:t>
            </a:r>
            <a:r>
              <a:rPr lang="en-US" dirty="0" smtClean="0"/>
              <a:t> do </a:t>
            </a:r>
            <a:r>
              <a:rPr lang="en-US" dirty="0" err="1" smtClean="0"/>
              <a:t>esqueleto</a:t>
            </a:r>
            <a:r>
              <a:rPr lang="en-US" baseline="0" dirty="0" smtClean="0"/>
              <a:t> </a:t>
            </a:r>
            <a:r>
              <a:rPr lang="en-US" baseline="0" dirty="0" err="1" smtClean="0"/>
              <a:t>topologico</a:t>
            </a:r>
            <a:endParaRPr lang="en-US" baseline="0" dirty="0" smtClean="0"/>
          </a:p>
          <a:p>
            <a:endParaRPr lang="en-US" dirty="0" smtClean="0"/>
          </a:p>
          <a:p>
            <a:r>
              <a:rPr lang="en-US" dirty="0" smtClean="0"/>
              <a:t>USER-&gt;</a:t>
            </a:r>
            <a:r>
              <a:rPr lang="en-US" baseline="0" dirty="0" smtClean="0"/>
              <a:t> </a:t>
            </a:r>
            <a:r>
              <a:rPr lang="en-US" dirty="0" smtClean="0"/>
              <a:t>Surface</a:t>
            </a:r>
            <a:r>
              <a:rPr lang="en-US" baseline="0" dirty="0" smtClean="0"/>
              <a:t> reconstruction</a:t>
            </a:r>
            <a:endParaRPr lang="en-US" dirty="0"/>
          </a:p>
        </p:txBody>
      </p:sp>
      <p:sp>
        <p:nvSpPr>
          <p:cNvPr id="4" name="Slide Number Placeholder 3"/>
          <p:cNvSpPr>
            <a:spLocks noGrp="1"/>
          </p:cNvSpPr>
          <p:nvPr>
            <p:ph type="sldNum" sz="quarter" idx="10"/>
          </p:nvPr>
        </p:nvSpPr>
        <p:spPr/>
        <p:txBody>
          <a:bodyPr/>
          <a:lstStyle/>
          <a:p>
            <a:fld id="{3BE45526-9F24-A041-938D-E3AB96CF9E68}"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BE45526-9F24-A041-938D-E3AB96CF9E68}"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ESCOLHA E</a:t>
            </a:r>
            <a:r>
              <a:rPr lang="en-US" baseline="0" dirty="0" smtClean="0"/>
              <a:t>’ LOCAL!!!</a:t>
            </a:r>
            <a:endParaRPr lang="en-US" dirty="0"/>
          </a:p>
        </p:txBody>
      </p:sp>
      <p:sp>
        <p:nvSpPr>
          <p:cNvPr id="4" name="Slide Number Placeholder 3"/>
          <p:cNvSpPr>
            <a:spLocks noGrp="1"/>
          </p:cNvSpPr>
          <p:nvPr>
            <p:ph type="sldNum" sz="quarter" idx="10"/>
          </p:nvPr>
        </p:nvSpPr>
        <p:spPr/>
        <p:txBody>
          <a:bodyPr/>
          <a:lstStyle/>
          <a:p>
            <a:fld id="{3BE45526-9F24-A041-938D-E3AB96CF9E68}" type="slidenum">
              <a:rPr lang="en-US" smtClean="0"/>
              <a:pPr/>
              <a:t>25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Apesar</a:t>
            </a:r>
            <a:r>
              <a:rPr lang="en-US" baseline="0" dirty="0" smtClean="0"/>
              <a:t> do </a:t>
            </a:r>
            <a:r>
              <a:rPr lang="en-US" baseline="0" dirty="0" err="1" smtClean="0"/>
              <a:t>ruido</a:t>
            </a:r>
            <a:r>
              <a:rPr lang="en-US" baseline="0" dirty="0" smtClean="0"/>
              <a:t> ser </a:t>
            </a:r>
            <a:r>
              <a:rPr lang="en-US" baseline="0" dirty="0" err="1" smtClean="0"/>
              <a:t>guassian</a:t>
            </a:r>
            <a:r>
              <a:rPr lang="en-US" baseline="0" dirty="0" smtClean="0"/>
              <a:t>, </a:t>
            </a:r>
            <a:r>
              <a:rPr lang="en-US" baseline="0" dirty="0" err="1" smtClean="0"/>
              <a:t>amostragem</a:t>
            </a:r>
            <a:r>
              <a:rPr lang="en-US" baseline="0" dirty="0" smtClean="0"/>
              <a:t> </a:t>
            </a:r>
            <a:r>
              <a:rPr lang="en-US" baseline="0" dirty="0" err="1" smtClean="0"/>
              <a:t>nao</a:t>
            </a:r>
            <a:r>
              <a:rPr lang="en-US" baseline="0" dirty="0" smtClean="0"/>
              <a:t> </a:t>
            </a:r>
            <a:r>
              <a:rPr lang="en-US" baseline="0" dirty="0" err="1" smtClean="0"/>
              <a:t>e</a:t>
            </a:r>
            <a:r>
              <a:rPr lang="en-US" baseline="0" dirty="0" smtClean="0"/>
              <a:t>’ </a:t>
            </a:r>
            <a:r>
              <a:rPr lang="en-US" baseline="0" dirty="0" err="1" smtClean="0"/>
              <a:t>adequada</a:t>
            </a:r>
            <a:r>
              <a:rPr lang="en-US" baseline="0" dirty="0" smtClean="0"/>
              <a:t> (Shannon)</a:t>
            </a:r>
            <a:endParaRPr lang="en-US" dirty="0"/>
          </a:p>
        </p:txBody>
      </p:sp>
      <p:sp>
        <p:nvSpPr>
          <p:cNvPr id="4" name="Slide Number Placeholder 3"/>
          <p:cNvSpPr>
            <a:spLocks noGrp="1"/>
          </p:cNvSpPr>
          <p:nvPr>
            <p:ph type="sldNum" sz="quarter" idx="10"/>
          </p:nvPr>
        </p:nvSpPr>
        <p:spPr/>
        <p:txBody>
          <a:bodyPr/>
          <a:lstStyle/>
          <a:p>
            <a:fld id="{3BE45526-9F24-A041-938D-E3AB96CF9E68}" type="slidenum">
              <a:rPr lang="en-US" smtClean="0"/>
              <a:pPr/>
              <a:t>26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Deslizamento</a:t>
            </a:r>
            <a:r>
              <a:rPr lang="en-US" baseline="0" dirty="0" smtClean="0"/>
              <a:t> de terra</a:t>
            </a:r>
            <a:endParaRPr lang="en-US" dirty="0"/>
          </a:p>
        </p:txBody>
      </p:sp>
      <p:sp>
        <p:nvSpPr>
          <p:cNvPr id="4" name="Slide Number Placeholder 3"/>
          <p:cNvSpPr>
            <a:spLocks noGrp="1"/>
          </p:cNvSpPr>
          <p:nvPr>
            <p:ph type="sldNum" sz="quarter" idx="10"/>
          </p:nvPr>
        </p:nvSpPr>
        <p:spPr/>
        <p:txBody>
          <a:bodyPr/>
          <a:lstStyle/>
          <a:p>
            <a:fld id="{3BE45526-9F24-A041-938D-E3AB96CF9E68}" type="slidenum">
              <a:rPr lang="en-US" smtClean="0"/>
              <a:pPr/>
              <a:t>29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BE45526-9F24-A041-938D-E3AB96CF9E68}" type="slidenum">
              <a:rPr lang="en-US" smtClean="0"/>
              <a:pPr/>
              <a:t>39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BE45526-9F24-A041-938D-E3AB96CF9E68}" type="slidenum">
              <a:rPr lang="en-US" smtClean="0"/>
              <a:pPr/>
              <a:t>40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Contribuicao</a:t>
            </a:r>
            <a:r>
              <a:rPr lang="en-US" dirty="0" smtClean="0"/>
              <a:t> </a:t>
            </a:r>
            <a:r>
              <a:rPr lang="en-US" dirty="0" err="1" smtClean="0"/>
              <a:t>da</a:t>
            </a:r>
            <a:r>
              <a:rPr lang="en-US" dirty="0" smtClean="0"/>
              <a:t> </a:t>
            </a:r>
            <a:r>
              <a:rPr lang="en-US" dirty="0" err="1" smtClean="0"/>
              <a:t>dissertacao</a:t>
            </a:r>
            <a:r>
              <a:rPr lang="en-US" baseline="0" dirty="0" smtClean="0"/>
              <a:t> </a:t>
            </a:r>
            <a:r>
              <a:rPr lang="en-US" baseline="0" dirty="0" err="1" smtClean="0"/>
              <a:t>foi</a:t>
            </a:r>
            <a:r>
              <a:rPr lang="en-US" baseline="0" dirty="0" smtClean="0"/>
              <a:t> as formulas</a:t>
            </a:r>
          </a:p>
          <a:p>
            <a:endParaRPr lang="en-US" baseline="0" dirty="0" smtClean="0"/>
          </a:p>
          <a:p>
            <a:r>
              <a:rPr lang="en-US" baseline="0" dirty="0" err="1" smtClean="0"/>
              <a:t>Usamos</a:t>
            </a:r>
            <a:r>
              <a:rPr lang="en-US" baseline="0" dirty="0" smtClean="0"/>
              <a:t> </a:t>
            </a:r>
            <a:r>
              <a:rPr lang="en-US" baseline="0" dirty="0" err="1" smtClean="0"/>
              <a:t>os</a:t>
            </a:r>
            <a:r>
              <a:rPr lang="en-US" baseline="0" dirty="0" smtClean="0"/>
              <a:t> </a:t>
            </a:r>
            <a:r>
              <a:rPr lang="en-US" baseline="0" dirty="0" err="1" smtClean="0"/>
              <a:t>dois</a:t>
            </a:r>
            <a:r>
              <a:rPr lang="en-US" baseline="0" dirty="0" smtClean="0"/>
              <a:t> </a:t>
            </a:r>
            <a:r>
              <a:rPr lang="en-US" baseline="0" dirty="0" err="1" smtClean="0"/>
              <a:t>metodos</a:t>
            </a:r>
            <a:r>
              <a:rPr lang="en-US" baseline="0" dirty="0" smtClean="0"/>
              <a:t> </a:t>
            </a:r>
            <a:r>
              <a:rPr lang="en-US" baseline="0" dirty="0" err="1" smtClean="0"/>
              <a:t>mais</a:t>
            </a:r>
            <a:r>
              <a:rPr lang="en-US" baseline="0" dirty="0" smtClean="0"/>
              <a:t> a </a:t>
            </a:r>
            <a:r>
              <a:rPr lang="en-US" baseline="0" dirty="0" err="1" smtClean="0"/>
              <a:t>detecao</a:t>
            </a:r>
            <a:r>
              <a:rPr lang="en-US" baseline="0" dirty="0" smtClean="0"/>
              <a:t> </a:t>
            </a:r>
            <a:r>
              <a:rPr lang="en-US" baseline="0" dirty="0" err="1" smtClean="0"/>
              <a:t>foi</a:t>
            </a:r>
            <a:r>
              <a:rPr lang="en-US" baseline="0" dirty="0" smtClean="0"/>
              <a:t> a </a:t>
            </a:r>
            <a:r>
              <a:rPr lang="en-US" baseline="0" dirty="0" err="1" smtClean="0"/>
              <a:t>mesma</a:t>
            </a:r>
            <a:endParaRPr lang="en-US" dirty="0"/>
          </a:p>
        </p:txBody>
      </p:sp>
      <p:sp>
        <p:nvSpPr>
          <p:cNvPr id="4" name="Slide Number Placeholder 3"/>
          <p:cNvSpPr>
            <a:spLocks noGrp="1"/>
          </p:cNvSpPr>
          <p:nvPr>
            <p:ph type="sldNum" sz="quarter" idx="10"/>
          </p:nvPr>
        </p:nvSpPr>
        <p:spPr/>
        <p:txBody>
          <a:bodyPr/>
          <a:lstStyle/>
          <a:p>
            <a:fld id="{3BE45526-9F24-A041-938D-E3AB96CF9E68}" type="slidenum">
              <a:rPr lang="en-US" smtClean="0"/>
              <a:pPr/>
              <a:t>42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Idea</a:t>
            </a:r>
            <a:r>
              <a:rPr lang="en-US" baseline="0" dirty="0" smtClean="0"/>
              <a:t> </a:t>
            </a:r>
            <a:r>
              <a:rPr lang="en-US" baseline="0" dirty="0" err="1" smtClean="0"/>
              <a:t>geral</a:t>
            </a:r>
            <a:endParaRPr lang="en-US" dirty="0"/>
          </a:p>
        </p:txBody>
      </p:sp>
      <p:sp>
        <p:nvSpPr>
          <p:cNvPr id="4" name="Slide Number Placeholder 3"/>
          <p:cNvSpPr>
            <a:spLocks noGrp="1"/>
          </p:cNvSpPr>
          <p:nvPr>
            <p:ph type="sldNum" sz="quarter" idx="10"/>
          </p:nvPr>
        </p:nvSpPr>
        <p:spPr/>
        <p:txBody>
          <a:bodyPr/>
          <a:lstStyle/>
          <a:p>
            <a:fld id="{3BE45526-9F24-A041-938D-E3AB96CF9E68}" type="slidenum">
              <a:rPr lang="en-US" smtClean="0"/>
              <a:pPr/>
              <a:t>43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err="1" smtClean="0"/>
              <a:t>Vetores</a:t>
            </a:r>
            <a:r>
              <a:rPr lang="en-US" sz="1600" dirty="0" smtClean="0"/>
              <a:t> = </a:t>
            </a:r>
            <a:r>
              <a:rPr lang="en-US" sz="1600" dirty="0" err="1" smtClean="0"/>
              <a:t>Movimento</a:t>
            </a:r>
            <a:endParaRPr lang="en-US" sz="1600" dirty="0" smtClean="0"/>
          </a:p>
          <a:p>
            <a:endParaRPr lang="en-US" sz="1800" dirty="0" smtClean="0"/>
          </a:p>
          <a:p>
            <a:r>
              <a:rPr lang="en-US" sz="1800" dirty="0" err="1" smtClean="0"/>
              <a:t>Imagem</a:t>
            </a:r>
            <a:r>
              <a:rPr lang="en-US" sz="1800" dirty="0" smtClean="0"/>
              <a:t> </a:t>
            </a:r>
            <a:r>
              <a:rPr lang="en-US" sz="1800" dirty="0" err="1" smtClean="0"/>
              <a:t>medica</a:t>
            </a:r>
            <a:endParaRPr lang="en-US" sz="1800" dirty="0" smtClean="0"/>
          </a:p>
          <a:p>
            <a:endParaRPr lang="en-US" sz="1800" dirty="0" smtClean="0"/>
          </a:p>
          <a:p>
            <a:r>
              <a:rPr lang="en-US" sz="1800" dirty="0" err="1" smtClean="0"/>
              <a:t>Fluxo</a:t>
            </a:r>
            <a:r>
              <a:rPr lang="en-US" sz="1800" baseline="0" dirty="0" smtClean="0"/>
              <a:t> </a:t>
            </a:r>
            <a:r>
              <a:rPr lang="en-US" sz="1800" baseline="0" dirty="0" err="1" smtClean="0"/>
              <a:t>dentro</a:t>
            </a:r>
            <a:r>
              <a:rPr lang="en-US" sz="1800" baseline="0" dirty="0" smtClean="0"/>
              <a:t> de um </a:t>
            </a:r>
            <a:r>
              <a:rPr lang="en-US" sz="1800" baseline="0" dirty="0" err="1" smtClean="0"/>
              <a:t>tubo</a:t>
            </a:r>
            <a:r>
              <a:rPr lang="en-US" sz="1800" baseline="0" dirty="0" smtClean="0"/>
              <a:t> de </a:t>
            </a:r>
            <a:r>
              <a:rPr lang="en-US" sz="1800" baseline="0" dirty="0" err="1" smtClean="0"/>
              <a:t>vidro</a:t>
            </a:r>
            <a:endParaRPr lang="en-US" sz="1800" baseline="0" dirty="0" smtClean="0"/>
          </a:p>
          <a:p>
            <a:endParaRPr lang="en-US" sz="1800" baseline="0" dirty="0" smtClean="0"/>
          </a:p>
          <a:p>
            <a:r>
              <a:rPr lang="en-US" sz="1800" baseline="0" dirty="0" err="1" smtClean="0"/>
              <a:t>Aerodinamica</a:t>
            </a:r>
            <a:r>
              <a:rPr lang="en-US" sz="1800" baseline="0" dirty="0" smtClean="0"/>
              <a:t> de </a:t>
            </a:r>
            <a:r>
              <a:rPr lang="en-US" sz="1800" baseline="0" dirty="0" err="1" smtClean="0"/>
              <a:t>carro</a:t>
            </a:r>
            <a:endParaRPr lang="en-US" sz="1800" baseline="0" dirty="0" smtClean="0"/>
          </a:p>
        </p:txBody>
      </p:sp>
      <p:sp>
        <p:nvSpPr>
          <p:cNvPr id="4" name="Slide Number Placeholder 3"/>
          <p:cNvSpPr>
            <a:spLocks noGrp="1"/>
          </p:cNvSpPr>
          <p:nvPr>
            <p:ph type="sldNum" sz="quarter" idx="10"/>
          </p:nvPr>
        </p:nvSpPr>
        <p:spPr/>
        <p:txBody>
          <a:bodyPr/>
          <a:lstStyle/>
          <a:p>
            <a:fld id="{3BE45526-9F24-A041-938D-E3AB96CF9E68}"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INTERPOLA A ESCALA</a:t>
            </a:r>
            <a:endParaRPr lang="en-US" dirty="0"/>
          </a:p>
        </p:txBody>
      </p:sp>
      <p:sp>
        <p:nvSpPr>
          <p:cNvPr id="4" name="Slide Number Placeholder 3"/>
          <p:cNvSpPr>
            <a:spLocks noGrp="1"/>
          </p:cNvSpPr>
          <p:nvPr>
            <p:ph type="sldNum" sz="quarter" idx="10"/>
          </p:nvPr>
        </p:nvSpPr>
        <p:spPr/>
        <p:txBody>
          <a:bodyPr/>
          <a:lstStyle/>
          <a:p>
            <a:fld id="{3BE45526-9F24-A041-938D-E3AB96CF9E68}" type="slidenum">
              <a:rPr lang="en-US" smtClean="0"/>
              <a:pPr/>
              <a:t>45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Raios</a:t>
            </a:r>
            <a:r>
              <a:rPr lang="en-US" baseline="0" dirty="0" smtClean="0"/>
              <a:t> </a:t>
            </a:r>
            <a:r>
              <a:rPr lang="en-US" baseline="0" dirty="0" err="1" smtClean="0"/>
              <a:t>diferentes</a:t>
            </a:r>
            <a:endParaRPr lang="en-US" dirty="0"/>
          </a:p>
        </p:txBody>
      </p:sp>
      <p:sp>
        <p:nvSpPr>
          <p:cNvPr id="4" name="Slide Number Placeholder 3"/>
          <p:cNvSpPr>
            <a:spLocks noGrp="1"/>
          </p:cNvSpPr>
          <p:nvPr>
            <p:ph type="sldNum" sz="quarter" idx="10"/>
          </p:nvPr>
        </p:nvSpPr>
        <p:spPr/>
        <p:txBody>
          <a:bodyPr/>
          <a:lstStyle/>
          <a:p>
            <a:fld id="{3BE45526-9F24-A041-938D-E3AB96CF9E68}" type="slidenum">
              <a:rPr lang="en-US" smtClean="0"/>
              <a:pPr/>
              <a:t>46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BE45526-9F24-A041-938D-E3AB96CF9E68}" type="slidenum">
              <a:rPr lang="en-US" smtClean="0"/>
              <a:pPr/>
              <a:t>49</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Outra</a:t>
            </a:r>
            <a:r>
              <a:rPr lang="en-US" baseline="0" dirty="0" smtClean="0"/>
              <a:t> parte do PIV</a:t>
            </a:r>
            <a:endParaRPr lang="en-US" dirty="0"/>
          </a:p>
        </p:txBody>
      </p:sp>
      <p:sp>
        <p:nvSpPr>
          <p:cNvPr id="4" name="Slide Number Placeholder 3"/>
          <p:cNvSpPr>
            <a:spLocks noGrp="1"/>
          </p:cNvSpPr>
          <p:nvPr>
            <p:ph type="sldNum" sz="quarter" idx="10"/>
          </p:nvPr>
        </p:nvSpPr>
        <p:spPr/>
        <p:txBody>
          <a:bodyPr/>
          <a:lstStyle/>
          <a:p>
            <a:fld id="{3BE45526-9F24-A041-938D-E3AB96CF9E68}" type="slidenum">
              <a:rPr lang="en-US" smtClean="0"/>
              <a:pPr/>
              <a:t>50</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Limitacao</a:t>
            </a:r>
            <a:endParaRPr lang="en-US" dirty="0"/>
          </a:p>
        </p:txBody>
      </p:sp>
      <p:sp>
        <p:nvSpPr>
          <p:cNvPr id="4" name="Slide Number Placeholder 3"/>
          <p:cNvSpPr>
            <a:spLocks noGrp="1"/>
          </p:cNvSpPr>
          <p:nvPr>
            <p:ph type="sldNum" sz="quarter" idx="10"/>
          </p:nvPr>
        </p:nvSpPr>
        <p:spPr/>
        <p:txBody>
          <a:bodyPr/>
          <a:lstStyle/>
          <a:p>
            <a:fld id="{3BE45526-9F24-A041-938D-E3AB96CF9E68}" type="slidenum">
              <a:rPr lang="en-US" smtClean="0"/>
              <a:pPr/>
              <a:t>53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Estudar</a:t>
            </a:r>
            <a:r>
              <a:rPr lang="en-US" dirty="0" smtClean="0"/>
              <a:t> </a:t>
            </a:r>
            <a:r>
              <a:rPr lang="en-US" dirty="0" err="1" smtClean="0"/>
              <a:t>e</a:t>
            </a:r>
            <a:r>
              <a:rPr lang="en-US" dirty="0" smtClean="0"/>
              <a:t> </a:t>
            </a:r>
            <a:r>
              <a:rPr lang="en-US" dirty="0" err="1" smtClean="0"/>
              <a:t>analisar</a:t>
            </a:r>
            <a:endParaRPr lang="en-US" dirty="0" smtClean="0"/>
          </a:p>
          <a:p>
            <a:r>
              <a:rPr lang="en-US" dirty="0" err="1" smtClean="0"/>
              <a:t>Coord</a:t>
            </a:r>
            <a:r>
              <a:rPr lang="en-US" baseline="0" dirty="0" smtClean="0"/>
              <a:t> </a:t>
            </a:r>
            <a:r>
              <a:rPr lang="en-US" baseline="0" dirty="0" err="1" smtClean="0"/>
              <a:t>uma</a:t>
            </a:r>
            <a:r>
              <a:rPr lang="en-US" baseline="0" dirty="0" smtClean="0"/>
              <a:t> </a:t>
            </a:r>
            <a:r>
              <a:rPr lang="en-US" baseline="0" dirty="0" err="1" smtClean="0"/>
              <a:t>por</a:t>
            </a:r>
            <a:r>
              <a:rPr lang="en-US" baseline="0" dirty="0" smtClean="0"/>
              <a:t> </a:t>
            </a:r>
            <a:r>
              <a:rPr lang="en-US" baseline="0" dirty="0" err="1" smtClean="0"/>
              <a:t>uma</a:t>
            </a:r>
            <a:r>
              <a:rPr lang="en-US" baseline="0" dirty="0" smtClean="0"/>
              <a:t> </a:t>
            </a:r>
            <a:r>
              <a:rPr lang="en-US" baseline="0" dirty="0" err="1" smtClean="0"/>
              <a:t>e’ruim</a:t>
            </a:r>
            <a:endParaRPr lang="en-US" baseline="0" dirty="0" smtClean="0"/>
          </a:p>
          <a:p>
            <a:r>
              <a:rPr lang="en-US" baseline="0" dirty="0" err="1" smtClean="0"/>
              <a:t>Visualizacao</a:t>
            </a:r>
            <a:r>
              <a:rPr lang="en-US" baseline="0" dirty="0" smtClean="0"/>
              <a:t> </a:t>
            </a:r>
            <a:r>
              <a:rPr lang="en-US" baseline="0" dirty="0" err="1" smtClean="0"/>
              <a:t>grafica</a:t>
            </a:r>
            <a:endParaRPr lang="en-US" baseline="0" dirty="0" smtClean="0"/>
          </a:p>
          <a:p>
            <a:endParaRPr lang="en-US" baseline="0" dirty="0" smtClean="0"/>
          </a:p>
          <a:p>
            <a:r>
              <a:rPr lang="en-US" baseline="0" dirty="0" err="1" smtClean="0"/>
              <a:t>Setas</a:t>
            </a:r>
            <a:r>
              <a:rPr lang="en-US" baseline="0" dirty="0" smtClean="0"/>
              <a:t>= </a:t>
            </a:r>
            <a:r>
              <a:rPr lang="en-US" baseline="0" dirty="0" err="1" smtClean="0"/>
              <a:t>ruim</a:t>
            </a:r>
            <a:endParaRPr lang="en-US" baseline="0" dirty="0" smtClean="0"/>
          </a:p>
          <a:p>
            <a:r>
              <a:rPr lang="en-US" baseline="0" dirty="0" err="1" smtClean="0"/>
              <a:t>Linhas</a:t>
            </a:r>
            <a:r>
              <a:rPr lang="en-US" baseline="0" dirty="0" smtClean="0"/>
              <a:t> de </a:t>
            </a:r>
            <a:r>
              <a:rPr lang="en-US" baseline="0" dirty="0" err="1" smtClean="0"/>
              <a:t>fluxo</a:t>
            </a:r>
            <a:endParaRPr lang="en-US" baseline="0" dirty="0" smtClean="0"/>
          </a:p>
          <a:p>
            <a:r>
              <a:rPr lang="en-US" baseline="0" dirty="0" smtClean="0"/>
              <a:t>LIC – </a:t>
            </a:r>
            <a:r>
              <a:rPr lang="en-US" baseline="0" dirty="0" err="1" smtClean="0"/>
              <a:t>sensacao</a:t>
            </a:r>
            <a:r>
              <a:rPr lang="en-US" baseline="0" dirty="0" smtClean="0"/>
              <a:t> visual= </a:t>
            </a:r>
            <a:r>
              <a:rPr lang="en-US" baseline="0" dirty="0" err="1" smtClean="0"/>
              <a:t>facil</a:t>
            </a:r>
            <a:r>
              <a:rPr lang="en-US" baseline="0" dirty="0" smtClean="0"/>
              <a:t> de </a:t>
            </a:r>
            <a:r>
              <a:rPr lang="en-US" baseline="0" dirty="0" err="1" smtClean="0"/>
              <a:t>ver</a:t>
            </a:r>
            <a:r>
              <a:rPr lang="en-US" baseline="0" dirty="0" smtClean="0"/>
              <a:t> as </a:t>
            </a:r>
            <a:r>
              <a:rPr lang="en-US" baseline="0" dirty="0" err="1" smtClean="0"/>
              <a:t>sigularidades</a:t>
            </a:r>
            <a:endParaRPr lang="en-US" baseline="0" dirty="0" smtClean="0"/>
          </a:p>
          <a:p>
            <a:r>
              <a:rPr lang="en-US" baseline="0" dirty="0" err="1" smtClean="0"/>
              <a:t>Esqueleto</a:t>
            </a:r>
            <a:r>
              <a:rPr lang="en-US" baseline="0" dirty="0" smtClean="0"/>
              <a:t> = </a:t>
            </a:r>
            <a:r>
              <a:rPr lang="en-US" baseline="0" dirty="0" err="1" smtClean="0"/>
              <a:t>grafo</a:t>
            </a:r>
            <a:r>
              <a:rPr lang="en-US" baseline="0" dirty="0" smtClean="0"/>
              <a:t> </a:t>
            </a:r>
            <a:r>
              <a:rPr lang="en-US" baseline="0" dirty="0" err="1" smtClean="0"/>
              <a:t>topologico</a:t>
            </a:r>
            <a:endParaRPr lang="en-US" baseline="0" dirty="0" smtClean="0"/>
          </a:p>
        </p:txBody>
      </p:sp>
      <p:sp>
        <p:nvSpPr>
          <p:cNvPr id="4" name="Slide Number Placeholder 3"/>
          <p:cNvSpPr>
            <a:spLocks noGrp="1"/>
          </p:cNvSpPr>
          <p:nvPr>
            <p:ph type="sldNum" sz="quarter" idx="10"/>
          </p:nvPr>
        </p:nvSpPr>
        <p:spPr/>
        <p:txBody>
          <a:bodyPr/>
          <a:lstStyle/>
          <a:p>
            <a:fld id="{3BE45526-9F24-A041-938D-E3AB96CF9E68}"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(PIV) became an important and active research field in mechanical engineering. It is concerned with the quantitative investigation of fluids by imaging techniques [11]. PIV systems captures the light scattered by small particles in a flow, and extracts from the image sequence a set of points equipped with their estimated velocity </a:t>
            </a:r>
            <a:r>
              <a:rPr lang="en-US" sz="1200" kern="1200" dirty="0" err="1" smtClean="0">
                <a:solidFill>
                  <a:schemeClr val="tx1"/>
                </a:solidFill>
                <a:latin typeface="+mn-lt"/>
                <a:ea typeface="+mn-ea"/>
                <a:cs typeface="+mn-cs"/>
              </a:rPr>
              <a:t>vectors.Particle</a:t>
            </a:r>
            <a:r>
              <a:rPr lang="en-US" sz="1200" kern="1200" dirty="0" smtClean="0">
                <a:solidFill>
                  <a:schemeClr val="tx1"/>
                </a:solidFill>
                <a:latin typeface="+mn-lt"/>
                <a:ea typeface="+mn-ea"/>
                <a:cs typeface="+mn-cs"/>
              </a:rPr>
              <a:t> Image </a:t>
            </a:r>
            <a:r>
              <a:rPr lang="en-US" sz="1200" kern="1200" dirty="0" err="1" smtClean="0">
                <a:solidFill>
                  <a:schemeClr val="tx1"/>
                </a:solidFill>
                <a:latin typeface="+mn-lt"/>
                <a:ea typeface="+mn-ea"/>
                <a:cs typeface="+mn-cs"/>
              </a:rPr>
              <a:t>Velocimetry</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err="1" smtClean="0">
                <a:solidFill>
                  <a:schemeClr val="tx1"/>
                </a:solidFill>
                <a:latin typeface="+mn-lt"/>
                <a:ea typeface="+mn-ea"/>
                <a:cs typeface="+mn-cs"/>
              </a:rPr>
              <a:t>Navier</a:t>
            </a:r>
            <a:r>
              <a:rPr lang="en-US" sz="1200" kern="1200" dirty="0" smtClean="0">
                <a:solidFill>
                  <a:schemeClr val="tx1"/>
                </a:solidFill>
                <a:latin typeface="+mn-lt"/>
                <a:ea typeface="+mn-ea"/>
                <a:cs typeface="+mn-cs"/>
              </a:rPr>
              <a:t> Stokes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nao</a:t>
            </a:r>
            <a:r>
              <a:rPr lang="en-US" sz="1200" kern="1200" baseline="0" dirty="0" smtClean="0">
                <a:solidFill>
                  <a:schemeClr val="tx1"/>
                </a:solidFill>
                <a:latin typeface="+mn-lt"/>
                <a:ea typeface="+mn-ea"/>
                <a:cs typeface="+mn-cs"/>
              </a:rPr>
              <a:t> tem </a:t>
            </a:r>
            <a:r>
              <a:rPr lang="en-US" sz="1200" kern="1200" baseline="0" dirty="0" err="1" smtClean="0">
                <a:solidFill>
                  <a:schemeClr val="tx1"/>
                </a:solidFill>
                <a:latin typeface="+mn-lt"/>
                <a:ea typeface="+mn-ea"/>
                <a:cs typeface="+mn-cs"/>
              </a:rPr>
              <a:t>solucao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analitica</a:t>
            </a:r>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Medida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groundtruth</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splash</a:t>
            </a:r>
            <a:endParaRPr lang="en-US" dirty="0"/>
          </a:p>
        </p:txBody>
      </p:sp>
      <p:sp>
        <p:nvSpPr>
          <p:cNvPr id="4" name="Slide Number Placeholder 3"/>
          <p:cNvSpPr>
            <a:spLocks noGrp="1"/>
          </p:cNvSpPr>
          <p:nvPr>
            <p:ph type="sldNum" sz="quarter" idx="10"/>
          </p:nvPr>
        </p:nvSpPr>
        <p:spPr/>
        <p:txBody>
          <a:bodyPr/>
          <a:lstStyle/>
          <a:p>
            <a:fld id="{3BE45526-9F24-A041-938D-E3AB96CF9E68}"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Jato</a:t>
            </a:r>
            <a:r>
              <a:rPr lang="en-US" dirty="0" smtClean="0"/>
              <a:t> </a:t>
            </a:r>
            <a:r>
              <a:rPr lang="en-US" dirty="0" err="1" smtClean="0"/>
              <a:t>Rodopiante</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Figure 6(a) shows the input data with 15607 points. This sampled velocity field corresponds to a flow of a gas that is continuously injected horizontally on the bottom left corner. This gas flows on the domain from left to right until it meets an wall, represented on the image by its right edge.</a:t>
            </a:r>
          </a:p>
          <a:p>
            <a:endParaRPr lang="en-US" dirty="0"/>
          </a:p>
        </p:txBody>
      </p:sp>
      <p:sp>
        <p:nvSpPr>
          <p:cNvPr id="4" name="Slide Number Placeholder 3"/>
          <p:cNvSpPr>
            <a:spLocks noGrp="1"/>
          </p:cNvSpPr>
          <p:nvPr>
            <p:ph type="sldNum" sz="quarter" idx="10"/>
          </p:nvPr>
        </p:nvSpPr>
        <p:spPr/>
        <p:txBody>
          <a:bodyPr/>
          <a:lstStyle/>
          <a:p>
            <a:fld id="{3BE45526-9F24-A041-938D-E3AB96CF9E68}"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BE45526-9F24-A041-938D-E3AB96CF9E68}"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Teoria</a:t>
            </a:r>
            <a:r>
              <a:rPr lang="en-US" dirty="0" smtClean="0"/>
              <a:t> de </a:t>
            </a:r>
            <a:r>
              <a:rPr lang="en-US" dirty="0" err="1" smtClean="0"/>
              <a:t>shannon</a:t>
            </a:r>
            <a:endParaRPr lang="en-US" dirty="0" smtClean="0"/>
          </a:p>
          <a:p>
            <a:endParaRPr lang="en-US" dirty="0" smtClean="0"/>
          </a:p>
          <a:p>
            <a:r>
              <a:rPr lang="en-US" dirty="0" err="1" smtClean="0"/>
              <a:t>Aquisicao</a:t>
            </a:r>
            <a:r>
              <a:rPr lang="en-US" dirty="0" smtClean="0"/>
              <a:t> </a:t>
            </a:r>
            <a:r>
              <a:rPr lang="en-US" dirty="0" err="1" smtClean="0"/>
              <a:t>e</a:t>
            </a:r>
            <a:r>
              <a:rPr lang="en-US" dirty="0" smtClean="0"/>
              <a:t>’ </a:t>
            </a:r>
            <a:r>
              <a:rPr lang="en-US" dirty="0" err="1" smtClean="0"/>
              <a:t>muito</a:t>
            </a:r>
            <a:r>
              <a:rPr lang="en-US" dirty="0" smtClean="0"/>
              <a:t> </a:t>
            </a:r>
            <a:r>
              <a:rPr lang="en-US" dirty="0" err="1" smtClean="0"/>
              <a:t>precisa</a:t>
            </a:r>
            <a:r>
              <a:rPr lang="en-US" dirty="0" smtClean="0"/>
              <a:t> </a:t>
            </a:r>
            <a:r>
              <a:rPr lang="en-US" dirty="0" err="1" smtClean="0"/>
              <a:t>e</a:t>
            </a:r>
            <a:r>
              <a:rPr lang="en-US" dirty="0" smtClean="0"/>
              <a:t> </a:t>
            </a:r>
            <a:r>
              <a:rPr lang="en-US" dirty="0" err="1" smtClean="0"/>
              <a:t>ruido</a:t>
            </a:r>
            <a:r>
              <a:rPr lang="en-US" dirty="0" smtClean="0"/>
              <a:t> </a:t>
            </a:r>
            <a:r>
              <a:rPr lang="en-US" dirty="0" err="1" smtClean="0"/>
              <a:t>e</a:t>
            </a:r>
            <a:r>
              <a:rPr lang="en-US" dirty="0" smtClean="0"/>
              <a:t>’ ideal</a:t>
            </a:r>
          </a:p>
          <a:p>
            <a:endParaRPr lang="en-US" dirty="0" smtClean="0"/>
          </a:p>
          <a:p>
            <a:r>
              <a:rPr lang="en-US" dirty="0" smtClean="0"/>
              <a:t>Media </a:t>
            </a:r>
            <a:r>
              <a:rPr lang="en-US" dirty="0" err="1" smtClean="0"/>
              <a:t>ponderada</a:t>
            </a:r>
            <a:r>
              <a:rPr lang="en-US" dirty="0" smtClean="0"/>
              <a:t> </a:t>
            </a:r>
            <a:r>
              <a:rPr lang="en-US" dirty="0" err="1" smtClean="0"/>
              <a:t>pela</a:t>
            </a:r>
            <a:r>
              <a:rPr lang="en-US" baseline="0" dirty="0" smtClean="0"/>
              <a:t> </a:t>
            </a:r>
            <a:r>
              <a:rPr lang="en-US" baseline="0" dirty="0" err="1" smtClean="0"/>
              <a:t>gaussiana</a:t>
            </a:r>
            <a:endParaRPr lang="en-US" dirty="0" smtClean="0"/>
          </a:p>
        </p:txBody>
      </p:sp>
      <p:sp>
        <p:nvSpPr>
          <p:cNvPr id="4" name="Slide Number Placeholder 3"/>
          <p:cNvSpPr>
            <a:spLocks noGrp="1"/>
          </p:cNvSpPr>
          <p:nvPr>
            <p:ph type="sldNum" sz="quarter" idx="10"/>
          </p:nvPr>
        </p:nvSpPr>
        <p:spPr/>
        <p:txBody>
          <a:bodyPr/>
          <a:lstStyle/>
          <a:p>
            <a:fld id="{3BE45526-9F24-A041-938D-E3AB96CF9E68}"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Feature preserving</a:t>
            </a:r>
            <a:endParaRPr lang="en-US" baseline="0" dirty="0" smtClean="0"/>
          </a:p>
          <a:p>
            <a:r>
              <a:rPr lang="en-US" baseline="0" dirty="0" smtClean="0"/>
              <a:t>Simple formulation</a:t>
            </a:r>
          </a:p>
          <a:p>
            <a:r>
              <a:rPr lang="en-US" baseline="0" dirty="0" smtClean="0"/>
              <a:t> </a:t>
            </a:r>
          </a:p>
          <a:p>
            <a:r>
              <a:rPr lang="en-US" baseline="0" dirty="0" smtClean="0"/>
              <a:t>Topology preserving</a:t>
            </a:r>
          </a:p>
          <a:p>
            <a:r>
              <a:rPr lang="en-US" baseline="0" dirty="0" err="1" smtClean="0"/>
              <a:t>Aproveita</a:t>
            </a:r>
            <a:r>
              <a:rPr lang="en-US" baseline="0" dirty="0" smtClean="0"/>
              <a:t> </a:t>
            </a:r>
            <a:r>
              <a:rPr lang="en-US" baseline="0" dirty="0" err="1" smtClean="0"/>
              <a:t>o</a:t>
            </a:r>
            <a:r>
              <a:rPr lang="en-US" baseline="0" dirty="0" smtClean="0"/>
              <a:t> </a:t>
            </a:r>
            <a:r>
              <a:rPr lang="en-US" baseline="0" dirty="0" err="1" smtClean="0"/>
              <a:t>conhecimento</a:t>
            </a:r>
            <a:r>
              <a:rPr lang="en-US" baseline="0" dirty="0" smtClean="0"/>
              <a:t> do </a:t>
            </a:r>
            <a:r>
              <a:rPr lang="en-US" baseline="0" dirty="0" err="1" smtClean="0"/>
              <a:t>usuario</a:t>
            </a:r>
            <a:endParaRPr lang="en-US" baseline="0" dirty="0" smtClean="0"/>
          </a:p>
          <a:p>
            <a:endParaRPr lang="en-US" baseline="0" dirty="0" smtClean="0"/>
          </a:p>
          <a:p>
            <a:r>
              <a:rPr lang="en-US" baseline="0" dirty="0" err="1" smtClean="0"/>
              <a:t>Mudanca</a:t>
            </a:r>
            <a:r>
              <a:rPr lang="en-US" baseline="0" dirty="0" smtClean="0"/>
              <a:t> de regime</a:t>
            </a:r>
            <a:endParaRPr lang="en-US" dirty="0"/>
          </a:p>
        </p:txBody>
      </p:sp>
      <p:sp>
        <p:nvSpPr>
          <p:cNvPr id="4" name="Slide Number Placeholder 3"/>
          <p:cNvSpPr>
            <a:spLocks noGrp="1"/>
          </p:cNvSpPr>
          <p:nvPr>
            <p:ph type="sldNum" sz="quarter" idx="10"/>
          </p:nvPr>
        </p:nvSpPr>
        <p:spPr/>
        <p:txBody>
          <a:bodyPr/>
          <a:lstStyle/>
          <a:p>
            <a:fld id="{3BE45526-9F24-A041-938D-E3AB96CF9E68}"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Features </a:t>
            </a:r>
            <a:r>
              <a:rPr lang="en-US" dirty="0" err="1" smtClean="0"/>
              <a:t>aonde</a:t>
            </a:r>
            <a:r>
              <a:rPr lang="en-US" dirty="0" smtClean="0"/>
              <a:t> </a:t>
            </a:r>
            <a:r>
              <a:rPr lang="en-US" dirty="0" err="1" smtClean="0"/>
              <a:t>o</a:t>
            </a:r>
            <a:r>
              <a:rPr lang="en-US" dirty="0" smtClean="0"/>
              <a:t> </a:t>
            </a:r>
            <a:r>
              <a:rPr lang="en-US" dirty="0" err="1" smtClean="0"/>
              <a:t>gradiente</a:t>
            </a:r>
            <a:r>
              <a:rPr lang="en-US" dirty="0" smtClean="0"/>
              <a:t> </a:t>
            </a:r>
            <a:r>
              <a:rPr lang="en-US" dirty="0" err="1" smtClean="0"/>
              <a:t>da</a:t>
            </a:r>
            <a:r>
              <a:rPr lang="en-US" dirty="0" smtClean="0"/>
              <a:t> </a:t>
            </a:r>
            <a:r>
              <a:rPr lang="en-US" dirty="0" err="1" smtClean="0"/>
              <a:t>funcao</a:t>
            </a:r>
            <a:r>
              <a:rPr lang="en-US" dirty="0" smtClean="0"/>
              <a:t> </a:t>
            </a:r>
            <a:r>
              <a:rPr lang="en-US" dirty="0" err="1" smtClean="0"/>
              <a:t>muda</a:t>
            </a:r>
            <a:r>
              <a:rPr lang="en-US" dirty="0" smtClean="0"/>
              <a:t> </a:t>
            </a:r>
            <a:r>
              <a:rPr lang="en-US" dirty="0" err="1" smtClean="0"/>
              <a:t>rapido</a:t>
            </a:r>
            <a:endParaRPr lang="en-US" dirty="0" smtClean="0"/>
          </a:p>
          <a:p>
            <a:endParaRPr lang="en-US" dirty="0" smtClean="0"/>
          </a:p>
          <a:p>
            <a:r>
              <a:rPr lang="en-US" dirty="0" smtClean="0"/>
              <a:t>Features de </a:t>
            </a:r>
            <a:r>
              <a:rPr lang="en-US" dirty="0" err="1" smtClean="0"/>
              <a:t>curvatura</a:t>
            </a:r>
            <a:endParaRPr lang="en-US" dirty="0" smtClean="0"/>
          </a:p>
          <a:p>
            <a:endParaRPr lang="en-US" dirty="0" smtClean="0"/>
          </a:p>
          <a:p>
            <a:r>
              <a:rPr lang="en-US" dirty="0" smtClean="0"/>
              <a:t>RANDOM Walk</a:t>
            </a:r>
            <a:r>
              <a:rPr lang="en-US" baseline="0" dirty="0" smtClean="0"/>
              <a:t> is </a:t>
            </a:r>
            <a:r>
              <a:rPr lang="en-US" baseline="0" dirty="0" err="1" smtClean="0"/>
              <a:t>mais</a:t>
            </a:r>
            <a:r>
              <a:rPr lang="en-US" baseline="0" dirty="0" smtClean="0"/>
              <a:t> </a:t>
            </a:r>
            <a:r>
              <a:rPr lang="en-US" baseline="0" dirty="0" err="1" smtClean="0"/>
              <a:t>interessante</a:t>
            </a:r>
            <a:r>
              <a:rPr lang="en-US" baseline="0" dirty="0" smtClean="0"/>
              <a:t> </a:t>
            </a:r>
            <a:r>
              <a:rPr lang="en-US" baseline="0" dirty="0" err="1" smtClean="0"/>
              <a:t>em</a:t>
            </a:r>
            <a:r>
              <a:rPr lang="en-US" baseline="0" dirty="0" smtClean="0"/>
              <a:t> </a:t>
            </a:r>
            <a:r>
              <a:rPr lang="en-US" baseline="0" dirty="0" err="1" smtClean="0"/>
              <a:t>campos</a:t>
            </a:r>
            <a:r>
              <a:rPr lang="en-US" baseline="0" dirty="0" smtClean="0"/>
              <a:t> </a:t>
            </a:r>
            <a:r>
              <a:rPr lang="en-US" baseline="0" dirty="0" err="1" smtClean="0"/>
              <a:t>pelas</a:t>
            </a:r>
            <a:r>
              <a:rPr lang="en-US" baseline="0" dirty="0" smtClean="0"/>
              <a:t> </a:t>
            </a:r>
            <a:r>
              <a:rPr lang="en-US" baseline="0" dirty="0" err="1" smtClean="0"/>
              <a:t>caracteristicas</a:t>
            </a:r>
            <a:r>
              <a:rPr lang="en-US" baseline="0" dirty="0" smtClean="0"/>
              <a:t> </a:t>
            </a:r>
            <a:r>
              <a:rPr lang="en-US" baseline="0" dirty="0" err="1" smtClean="0"/>
              <a:t>diferentes</a:t>
            </a:r>
            <a:endParaRPr lang="en-US" dirty="0"/>
          </a:p>
        </p:txBody>
      </p:sp>
      <p:sp>
        <p:nvSpPr>
          <p:cNvPr id="4" name="Slide Number Placeholder 3"/>
          <p:cNvSpPr>
            <a:spLocks noGrp="1"/>
          </p:cNvSpPr>
          <p:nvPr>
            <p:ph type="sldNum" sz="quarter" idx="10"/>
          </p:nvPr>
        </p:nvSpPr>
        <p:spPr/>
        <p:txBody>
          <a:bodyPr/>
          <a:lstStyle/>
          <a:p>
            <a:fld id="{3BE45526-9F24-A041-938D-E3AB96CF9E68}"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pt-B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pt-BR"/>
          </a:p>
        </p:txBody>
      </p:sp>
      <p:sp>
        <p:nvSpPr>
          <p:cNvPr id="4" name="Date Placeholder 3"/>
          <p:cNvSpPr>
            <a:spLocks noGrp="1"/>
          </p:cNvSpPr>
          <p:nvPr>
            <p:ph type="dt" sz="half" idx="10"/>
          </p:nvPr>
        </p:nvSpPr>
        <p:spPr/>
        <p:txBody>
          <a:bodyPr/>
          <a:lstStyle/>
          <a:p>
            <a:fld id="{91C8872C-1E3E-4707-9C68-81950412C2D5}" type="datetime1">
              <a:rPr lang="en-US" smtClean="0"/>
              <a:pPr/>
              <a:t>8/27/10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6FD8D1EA-275C-4C21-94E9-CDE267E0C79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pt-BR"/>
          </a:p>
        </p:txBody>
      </p:sp>
      <p:sp>
        <p:nvSpPr>
          <p:cNvPr id="4" name="Date Placeholder 3"/>
          <p:cNvSpPr>
            <a:spLocks noGrp="1"/>
          </p:cNvSpPr>
          <p:nvPr>
            <p:ph type="dt" sz="half" idx="10"/>
          </p:nvPr>
        </p:nvSpPr>
        <p:spPr/>
        <p:txBody>
          <a:bodyPr/>
          <a:lstStyle/>
          <a:p>
            <a:fld id="{3576AF22-2182-4F7E-B973-4614A3553861}" type="datetime1">
              <a:rPr lang="en-US" smtClean="0"/>
              <a:pPr/>
              <a:t>8/27/10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E23970DB-62EA-4CD2-B05D-00D2E23E219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pt-B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pt-BR"/>
          </a:p>
        </p:txBody>
      </p:sp>
      <p:sp>
        <p:nvSpPr>
          <p:cNvPr id="4" name="Date Placeholder 3"/>
          <p:cNvSpPr>
            <a:spLocks noGrp="1"/>
          </p:cNvSpPr>
          <p:nvPr>
            <p:ph type="dt" sz="half" idx="10"/>
          </p:nvPr>
        </p:nvSpPr>
        <p:spPr/>
        <p:txBody>
          <a:bodyPr/>
          <a:lstStyle/>
          <a:p>
            <a:fld id="{76CE9EFF-C700-491A-BAA1-7C4C67CB3E35}" type="datetime1">
              <a:rPr lang="en-US" smtClean="0"/>
              <a:pPr/>
              <a:t>8/27/10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C972AD35-7EC8-4990-9F78-2B089234257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GB"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GB" altLang="zh-CN"/>
          </a:p>
        </p:txBody>
      </p:sp>
      <p:sp>
        <p:nvSpPr>
          <p:cNvPr id="8" name="Rectangle 6"/>
          <p:cNvSpPr>
            <a:spLocks noGrp="1" noChangeArrowheads="1"/>
          </p:cNvSpPr>
          <p:nvPr>
            <p:ph type="sldNum" sz="quarter" idx="12"/>
          </p:nvPr>
        </p:nvSpPr>
        <p:spPr>
          <a:ln/>
        </p:spPr>
        <p:txBody>
          <a:bodyPr/>
          <a:lstStyle>
            <a:lvl1pPr>
              <a:defRPr/>
            </a:lvl1pPr>
          </a:lstStyle>
          <a:p>
            <a:pPr>
              <a:defRPr/>
            </a:pPr>
            <a:fld id="{C4EF8E82-FF37-4957-8424-4C231320C9E2}" type="slidenum">
              <a:rPr lang="zh-CN" altLang="en-GB"/>
              <a:pPr>
                <a:defRPr/>
              </a:pPr>
              <a:t>‹#›</a:t>
            </a:fld>
            <a:endParaRPr lang="en-GB"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pt-BR"/>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pt-BR"/>
          </a:p>
        </p:txBody>
      </p:sp>
      <p:sp>
        <p:nvSpPr>
          <p:cNvPr id="4" name="Date Placeholder 3"/>
          <p:cNvSpPr>
            <a:spLocks noGrp="1"/>
          </p:cNvSpPr>
          <p:nvPr>
            <p:ph type="dt" sz="half" idx="10"/>
          </p:nvPr>
        </p:nvSpPr>
        <p:spPr/>
        <p:txBody>
          <a:bodyPr/>
          <a:lstStyle/>
          <a:p>
            <a:fld id="{299B4CC6-7F45-4425-8F6A-E117DDDAAA96}" type="datetime1">
              <a:rPr lang="en-US" smtClean="0"/>
              <a:pPr/>
              <a:t>8/27/10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63463A48-713A-4848-A641-BBA5A6165E5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pt-B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1CE2D1D2-4921-47AE-8130-452E19DC4BF2}" type="datetime1">
              <a:rPr lang="en-US" smtClean="0"/>
              <a:pPr/>
              <a:t>8/27/10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AEBB43ED-5DB2-4733-B9BC-213A2E8DECC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pt-B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pt-B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pt-BR"/>
          </a:p>
        </p:txBody>
      </p:sp>
      <p:sp>
        <p:nvSpPr>
          <p:cNvPr id="5" name="Date Placeholder 4"/>
          <p:cNvSpPr>
            <a:spLocks noGrp="1"/>
          </p:cNvSpPr>
          <p:nvPr>
            <p:ph type="dt" sz="half" idx="10"/>
          </p:nvPr>
        </p:nvSpPr>
        <p:spPr/>
        <p:txBody>
          <a:bodyPr/>
          <a:lstStyle/>
          <a:p>
            <a:fld id="{23C0F17F-EFEB-452B-B5CD-8B8A1702A871}" type="datetime1">
              <a:rPr lang="en-US" smtClean="0"/>
              <a:pPr/>
              <a:t>8/27/10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C243D849-EACA-42B8-8616-2535FAD6564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pt-B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pt-B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pt-BR"/>
          </a:p>
        </p:txBody>
      </p:sp>
      <p:sp>
        <p:nvSpPr>
          <p:cNvPr id="7" name="Date Placeholder 6"/>
          <p:cNvSpPr>
            <a:spLocks noGrp="1"/>
          </p:cNvSpPr>
          <p:nvPr>
            <p:ph type="dt" sz="half" idx="10"/>
          </p:nvPr>
        </p:nvSpPr>
        <p:spPr/>
        <p:txBody>
          <a:bodyPr/>
          <a:lstStyle/>
          <a:p>
            <a:fld id="{D1CD2918-D6F0-470F-85D8-CCFE478EF7F1}" type="datetime1">
              <a:rPr lang="en-US" smtClean="0"/>
              <a:pPr/>
              <a:t>8/27/10</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1412E5A3-F891-4719-BF4C-751D94C8BB7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pt-BR"/>
          </a:p>
        </p:txBody>
      </p:sp>
      <p:sp>
        <p:nvSpPr>
          <p:cNvPr id="3" name="Date Placeholder 2"/>
          <p:cNvSpPr>
            <a:spLocks noGrp="1"/>
          </p:cNvSpPr>
          <p:nvPr>
            <p:ph type="dt" sz="half" idx="10"/>
          </p:nvPr>
        </p:nvSpPr>
        <p:spPr/>
        <p:txBody>
          <a:bodyPr/>
          <a:lstStyle/>
          <a:p>
            <a:fld id="{7A0AF2F7-9D54-4BDB-84B9-1F719FA1EB9E}" type="datetime1">
              <a:rPr lang="en-US" smtClean="0"/>
              <a:pPr/>
              <a:t>8/27/10</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E23DBD79-1B0D-4C26-B314-064499D2005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9AE2B1-3BBD-4F32-9B13-9F79721393AC}" type="datetime1">
              <a:rPr lang="en-US" smtClean="0"/>
              <a:pPr/>
              <a:t>8/27/10</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BFBDABB8-A7B7-41CE-B9B9-D3D024566CF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pt-B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pt-B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F0FA674D-AB76-48B5-B550-BA810A58E0F5}" type="datetime1">
              <a:rPr lang="en-US" smtClean="0"/>
              <a:pPr/>
              <a:t>8/27/10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C3BAEA8D-2FD5-4A18-9B85-CD7304280EB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pt-B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75FD67CD-A885-4539-9B8C-676CE79CEF49}" type="datetime1">
              <a:rPr lang="en-US" smtClean="0"/>
              <a:pPr/>
              <a:t>8/27/10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BC38FB22-0B74-47EB-8067-420BB2AA58E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143000"/>
          </a:xfrm>
          <a:prstGeom prst="rect">
            <a:avLst/>
          </a:prstGeom>
        </p:spPr>
        <p:txBody>
          <a:bodyPr vert="horz" lIns="91440" tIns="45720" rIns="91440" bIns="45720" rtlCol="0" anchor="ctr">
            <a:normAutofit/>
          </a:bodyPr>
          <a:lstStyle/>
          <a:p>
            <a:r>
              <a:rPr lang="x-none" smtClean="0"/>
              <a:t>Click to edit Master title style</a:t>
            </a:r>
            <a:endParaRPr lang="pt-B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pt-B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70DB0C-5220-40D8-AAE8-2BF4BC7BEF81}" type="datetime1">
              <a:rPr lang="en-US" smtClean="0"/>
              <a:pPr/>
              <a:t>8/27/10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B72446-CBB5-4A22-914E-7F6339551BF5}" type="slidenum">
              <a:rPr lang="en-US" smtClean="0"/>
              <a:pPr/>
              <a:t>‹#›</a:t>
            </a:fld>
            <a:endParaRPr lang="en-US"/>
          </a:p>
        </p:txBody>
      </p:sp>
      <p:sp>
        <p:nvSpPr>
          <p:cNvPr id="8" name="TextBox 7"/>
          <p:cNvSpPr txBox="1"/>
          <p:nvPr userDrawn="1"/>
        </p:nvSpPr>
        <p:spPr>
          <a:xfrm>
            <a:off x="670310" y="6587913"/>
            <a:ext cx="184666" cy="369332"/>
          </a:xfrm>
          <a:prstGeom prst="rect">
            <a:avLst/>
          </a:prstGeom>
          <a:noFill/>
        </p:spPr>
        <p:txBody>
          <a:bodyPr wrap="none" rtlCol="0">
            <a:spAutoFit/>
          </a:bodyPr>
          <a:lstStyle/>
          <a:p>
            <a:endParaRPr lang="pt-B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22.emf"/><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video" Target="file:///\\localhost\Users\jarpao\Documents\presentationtopology%20aware%20renatinha.ppt_media\insure_siggraph.mov" TargetMode="Externa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df"/><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Microsoft_Equation1.bin"/><Relationship Id="rId4" Type="http://schemas.openxmlformats.org/officeDocument/2006/relationships/oleObject" Target="../embeddings/Microsoft_Equation2.bin"/><Relationship Id="rId5" Type="http://schemas.openxmlformats.org/officeDocument/2006/relationships/oleObject" Target="../embeddings/Microsoft_Equation3.bin"/><Relationship Id="rId6" Type="http://schemas.openxmlformats.org/officeDocument/2006/relationships/oleObject" Target="../embeddings/Microsoft_Equation4.bin"/><Relationship Id="rId7" Type="http://schemas.openxmlformats.org/officeDocument/2006/relationships/oleObject" Target="../embeddings/Microsoft_Equation5.bin"/><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2.gif"/><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Microsoft_Equation6.bin"/><Relationship Id="rId4" Type="http://schemas.openxmlformats.org/officeDocument/2006/relationships/oleObject" Target="../embeddings/Microsoft_Equation7.bin"/><Relationship Id="rId1" Type="http://schemas.openxmlformats.org/officeDocument/2006/relationships/vmlDrawing" Target="../drawings/vmlDrawing2.vml"/><Relationship Id="rId2"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Microsoft_Equation8.bin"/><Relationship Id="rId4" Type="http://schemas.openxmlformats.org/officeDocument/2006/relationships/oleObject" Target="../embeddings/Microsoft_Equation9.bin"/><Relationship Id="rId5" Type="http://schemas.openxmlformats.org/officeDocument/2006/relationships/oleObject" Target="../embeddings/Microsoft_Equation10.bin"/><Relationship Id="rId6" Type="http://schemas.openxmlformats.org/officeDocument/2006/relationships/oleObject" Target="../embeddings/Microsoft_Equation11.bin"/><Relationship Id="rId1" Type="http://schemas.openxmlformats.org/officeDocument/2006/relationships/vmlDrawing" Target="../drawings/vmlDrawing3.vml"/><Relationship Id="rId2"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Microsoft_Equation12.bin"/><Relationship Id="rId4" Type="http://schemas.openxmlformats.org/officeDocument/2006/relationships/oleObject" Target="../embeddings/Microsoft_Equation13.bin"/><Relationship Id="rId1" Type="http://schemas.openxmlformats.org/officeDocument/2006/relationships/vmlDrawing" Target="../drawings/vmlDrawing4.vml"/><Relationship Id="rId2"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Microsoft_Equation14.bin"/><Relationship Id="rId4" Type="http://schemas.openxmlformats.org/officeDocument/2006/relationships/oleObject" Target="../embeddings/Microsoft_Equation15.bin"/><Relationship Id="rId1" Type="http://schemas.openxmlformats.org/officeDocument/2006/relationships/vmlDrawing" Target="../drawings/vmlDrawing5.vml"/><Relationship Id="rId2"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Microsoft_Equation16.bin"/><Relationship Id="rId4" Type="http://schemas.openxmlformats.org/officeDocument/2006/relationships/oleObject" Target="../embeddings/Microsoft_Equation17.bin"/><Relationship Id="rId1" Type="http://schemas.openxmlformats.org/officeDocument/2006/relationships/vmlDrawing" Target="../drawings/vmlDrawing6.vml"/><Relationship Id="rId2"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Microsoft_Equation18.bin"/><Relationship Id="rId5" Type="http://schemas.openxmlformats.org/officeDocument/2006/relationships/oleObject" Target="../embeddings/Microsoft_Equation19.bin"/><Relationship Id="rId1" Type="http://schemas.openxmlformats.org/officeDocument/2006/relationships/vmlDrawing" Target="../drawings/vmlDrawing7.vml"/><Relationship Id="rId2"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2.emf"/><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df"/><Relationship Id="rId3"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df"/><Relationship Id="rId5" Type="http://schemas.openxmlformats.org/officeDocument/2006/relationships/image" Target="../media/image53.png"/><Relationship Id="rId6" Type="http://schemas.openxmlformats.org/officeDocument/2006/relationships/image" Target="../media/image54.pdf"/><Relationship Id="rId7" Type="http://schemas.openxmlformats.org/officeDocument/2006/relationships/image" Target="../media/image55.png"/><Relationship Id="rId1" Type="http://schemas.openxmlformats.org/officeDocument/2006/relationships/slideLayout" Target="../slideLayouts/slideLayout6.xml"/><Relationship Id="rId2" Type="http://schemas.openxmlformats.org/officeDocument/2006/relationships/image" Target="../media/image50.pdf"/></Relationships>
</file>

<file path=ppt/slides/_rels/slide29.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6.xml"/><Relationship Id="rId2"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30.png"/><Relationship Id="rId9"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6.xml"/><Relationship Id="rId2" Type="http://schemas.openxmlformats.org/officeDocument/2006/relationships/image" Target="../media/image73.jpe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80.pdf"/><Relationship Id="rId8"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3" Type="http://schemas.openxmlformats.org/officeDocument/2006/relationships/image" Target="../media/image80.pdf"/><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83.gif"/><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30.png"/><Relationship Id="rId10"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video" Target="file:///C:\Users\Joao\Desktop\Topology%20Aware%20Denoising.mov" TargetMode="External"/><Relationship Id="rId2" Type="http://schemas.openxmlformats.org/officeDocument/2006/relationships/slideLayout" Target="../slideLayouts/slideLayout2.xml"/><Relationship Id="rId3"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90.png"/><Relationship Id="rId5" Type="http://schemas.openxmlformats.org/officeDocument/2006/relationships/image" Target="../media/image67.png"/><Relationship Id="rId6" Type="http://schemas.openxmlformats.org/officeDocument/2006/relationships/image" Target="../media/image30.png"/><Relationship Id="rId7" Type="http://schemas.openxmlformats.org/officeDocument/2006/relationships/image" Target="../media/image91.png"/><Relationship Id="rId8" Type="http://schemas.openxmlformats.org/officeDocument/2006/relationships/image" Target="../media/image80.pdf"/><Relationship Id="rId9" Type="http://schemas.openxmlformats.org/officeDocument/2006/relationships/image" Target="../media/image71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8.pdf"/><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100.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1.xml.rels><?xml version="1.0" encoding="UTF-8" standalone="yes"?>
<Relationships xmlns="http://schemas.openxmlformats.org/package/2006/relationships"><Relationship Id="rId3" Type="http://schemas.openxmlformats.org/officeDocument/2006/relationships/image" Target="../media/image941.png"/><Relationship Id="rId4" Type="http://schemas.openxmlformats.org/officeDocument/2006/relationships/image" Target="../media/image102.pdf"/><Relationship Id="rId5" Type="http://schemas.openxmlformats.org/officeDocument/2006/relationships/image" Target="../media/image951.png"/><Relationship Id="rId6" Type="http://schemas.openxmlformats.org/officeDocument/2006/relationships/image" Target="../media/image8.pdf"/><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101.pd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jpeg"/><Relationship Id="rId3" Type="http://schemas.openxmlformats.org/officeDocument/2006/relationships/image" Target="../media/image10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4" Type="http://schemas.openxmlformats.org/officeDocument/2006/relationships/image" Target="../media/image15.jpe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6.xml"/><Relationship Id="rId2" Type="http://schemas.openxmlformats.org/officeDocument/2006/relationships/image" Target="../media/image1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4" name="Title 1"/>
          <p:cNvSpPr>
            <a:spLocks noGrp="1"/>
          </p:cNvSpPr>
          <p:nvPr>
            <p:ph type="ctrTitle"/>
          </p:nvPr>
        </p:nvSpPr>
        <p:spPr/>
        <p:txBody>
          <a:bodyPr/>
          <a:lstStyle/>
          <a:p>
            <a:r>
              <a:rPr lang="en-US" dirty="0" smtClean="0"/>
              <a:t>Feature-preserving</a:t>
            </a:r>
            <a:br>
              <a:rPr lang="en-US" dirty="0" smtClean="0"/>
            </a:br>
            <a:r>
              <a:rPr lang="en-US" dirty="0" smtClean="0"/>
              <a:t>vector field </a:t>
            </a:r>
            <a:r>
              <a:rPr lang="en-US" dirty="0" err="1" smtClean="0"/>
              <a:t>denoising</a:t>
            </a:r>
            <a:endParaRPr lang="en-US" dirty="0" smtClean="0"/>
          </a:p>
        </p:txBody>
      </p:sp>
      <p:sp>
        <p:nvSpPr>
          <p:cNvPr id="3" name="Subtitle 2"/>
          <p:cNvSpPr>
            <a:spLocks noGrp="1"/>
          </p:cNvSpPr>
          <p:nvPr>
            <p:ph type="subTitle" idx="1"/>
          </p:nvPr>
        </p:nvSpPr>
        <p:spPr>
          <a:xfrm>
            <a:off x="1371600" y="3886199"/>
            <a:ext cx="6400800" cy="2071255"/>
          </a:xfrm>
        </p:spPr>
        <p:txBody>
          <a:bodyPr>
            <a:normAutofit fontScale="70000" lnSpcReduction="20000"/>
          </a:bodyPr>
          <a:lstStyle/>
          <a:p>
            <a:r>
              <a:rPr lang="en-US" dirty="0" err="1" smtClean="0"/>
              <a:t>João</a:t>
            </a:r>
            <a:r>
              <a:rPr lang="en-US" dirty="0" smtClean="0"/>
              <a:t> </a:t>
            </a:r>
            <a:r>
              <a:rPr lang="en-US" dirty="0" err="1" smtClean="0"/>
              <a:t>Antônio</a:t>
            </a:r>
            <a:r>
              <a:rPr lang="en-US" dirty="0" smtClean="0"/>
              <a:t> </a:t>
            </a:r>
            <a:r>
              <a:rPr lang="en-US" dirty="0" err="1" smtClean="0"/>
              <a:t>Recio</a:t>
            </a:r>
            <a:r>
              <a:rPr lang="en-US" dirty="0" smtClean="0"/>
              <a:t> </a:t>
            </a:r>
            <a:r>
              <a:rPr lang="en-US" dirty="0" err="1" smtClean="0"/>
              <a:t>da</a:t>
            </a:r>
            <a:r>
              <a:rPr lang="en-US" dirty="0" smtClean="0"/>
              <a:t> </a:t>
            </a:r>
            <a:r>
              <a:rPr lang="en-US" dirty="0" err="1" smtClean="0"/>
              <a:t>Paixão</a:t>
            </a:r>
            <a:endParaRPr lang="en-US" dirty="0" smtClean="0"/>
          </a:p>
          <a:p>
            <a:r>
              <a:rPr lang="en-US" dirty="0" smtClean="0"/>
              <a:t>Advisor: </a:t>
            </a:r>
            <a:r>
              <a:rPr lang="en-US" dirty="0" err="1" smtClean="0"/>
              <a:t>Hélio</a:t>
            </a:r>
            <a:r>
              <a:rPr lang="en-US" dirty="0" smtClean="0"/>
              <a:t> Lopes</a:t>
            </a:r>
          </a:p>
          <a:p>
            <a:r>
              <a:rPr lang="en-US" dirty="0" smtClean="0"/>
              <a:t>Co-Advisor: Thomas </a:t>
            </a:r>
            <a:r>
              <a:rPr lang="en-US" dirty="0" err="1" smtClean="0"/>
              <a:t>Lewiner</a:t>
            </a:r>
            <a:endParaRPr lang="en-US" dirty="0" smtClean="0"/>
          </a:p>
          <a:p>
            <a:r>
              <a:rPr lang="en-US" dirty="0" err="1" smtClean="0"/>
              <a:t>Matmidia</a:t>
            </a:r>
            <a:r>
              <a:rPr lang="en-US" dirty="0" smtClean="0"/>
              <a:t> Laboratory – Department of Mathematics</a:t>
            </a:r>
          </a:p>
          <a:p>
            <a:r>
              <a:rPr lang="en-US" dirty="0" smtClean="0"/>
              <a:t>PUC–Rio – Rio de Janeiro, Brazil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err="1" smtClean="0"/>
              <a:t>Feature-preserving</a:t>
            </a:r>
            <a:r>
              <a:rPr lang="pt-BR" dirty="0" smtClean="0"/>
              <a:t> </a:t>
            </a:r>
            <a:r>
              <a:rPr lang="pt-BR" dirty="0" err="1" smtClean="0"/>
              <a:t>denoising</a:t>
            </a:r>
            <a:endParaRPr lang="pt-BR" dirty="0"/>
          </a:p>
        </p:txBody>
      </p:sp>
      <p:sp>
        <p:nvSpPr>
          <p:cNvPr id="3" name="Content Placeholder 2"/>
          <p:cNvSpPr>
            <a:spLocks noGrp="1"/>
          </p:cNvSpPr>
          <p:nvPr>
            <p:ph idx="1"/>
          </p:nvPr>
        </p:nvSpPr>
        <p:spPr>
          <a:xfrm>
            <a:off x="329072" y="1600200"/>
            <a:ext cx="8229600" cy="4525963"/>
          </a:xfrm>
        </p:spPr>
        <p:txBody>
          <a:bodyPr/>
          <a:lstStyle/>
          <a:p>
            <a:pPr>
              <a:buNone/>
            </a:pPr>
            <a:r>
              <a:rPr lang="pt-BR" dirty="0" err="1" smtClean="0"/>
              <a:t>Random</a:t>
            </a:r>
            <a:r>
              <a:rPr lang="pt-BR" dirty="0" smtClean="0"/>
              <a:t> </a:t>
            </a:r>
            <a:r>
              <a:rPr lang="pt-BR" dirty="0" err="1"/>
              <a:t>w</a:t>
            </a:r>
            <a:r>
              <a:rPr lang="pt-BR" dirty="0" err="1" smtClean="0"/>
              <a:t>alk</a:t>
            </a:r>
            <a:r>
              <a:rPr lang="pt-BR" dirty="0" smtClean="0"/>
              <a:t> </a:t>
            </a:r>
            <a:r>
              <a:rPr lang="pt-BR" dirty="0" err="1" smtClean="0"/>
              <a:t>filter</a:t>
            </a:r>
            <a:endParaRPr lang="pt-BR" dirty="0" smtClean="0"/>
          </a:p>
          <a:p>
            <a:pPr>
              <a:buNone/>
            </a:pPr>
            <a:endParaRPr lang="pt-BR" dirty="0" smtClean="0"/>
          </a:p>
          <a:p>
            <a:pPr>
              <a:buNone/>
            </a:pPr>
            <a:endParaRPr lang="pt-BR" dirty="0" smtClean="0"/>
          </a:p>
          <a:p>
            <a:pPr>
              <a:buNone/>
            </a:pPr>
            <a:endParaRPr lang="pt-BR" dirty="0" smtClean="0"/>
          </a:p>
          <a:p>
            <a:pPr>
              <a:buNone/>
            </a:pPr>
            <a:r>
              <a:rPr lang="pt-BR" dirty="0" err="1" smtClean="0"/>
              <a:t>Topology-aware</a:t>
            </a:r>
            <a:r>
              <a:rPr lang="pt-BR" dirty="0" smtClean="0"/>
              <a:t> </a:t>
            </a:r>
            <a:r>
              <a:rPr lang="pt-BR" dirty="0" err="1" smtClean="0"/>
              <a:t>filter</a:t>
            </a:r>
            <a:endParaRPr lang="pt-BR" dirty="0"/>
          </a:p>
        </p:txBody>
      </p:sp>
      <p:pic>
        <p:nvPicPr>
          <p:cNvPr id="5" name="Picture 4" descr="gs_step03.eps"/>
          <p:cNvPicPr>
            <a:picLocks noRot="1" noChangeAspect="1" noMove="1" noResize="1"/>
          </p:cNvPicPr>
          <p:nvPr isPhoto="1"/>
        </p:nvPicPr>
        <p:blipFill>
          <a:blip r:embed="rId3">
            <a:lum/>
          </a:blip>
          <a:stretch>
            <a:fillRect/>
          </a:stretch>
        </p:blipFill>
        <p:spPr>
          <a:xfrm>
            <a:off x="4443872" y="1954300"/>
            <a:ext cx="2096068" cy="2096068"/>
          </a:xfrm>
          <a:prstGeom prst="rect">
            <a:avLst/>
          </a:prstGeom>
          <a:noFill/>
          <a:ln>
            <a:noFill/>
          </a:ln>
        </p:spPr>
      </p:pic>
      <p:pic>
        <p:nvPicPr>
          <p:cNvPr id="8" name="Picture 7" descr="original.eps"/>
          <p:cNvPicPr>
            <a:picLocks noRot="1" noChangeAspect="1" noMove="1" noResize="1"/>
          </p:cNvPicPr>
          <p:nvPr isPhoto="1"/>
        </p:nvPicPr>
        <p:blipFill>
          <a:blip r:embed="rId4">
            <a:lum/>
          </a:blip>
          <a:stretch>
            <a:fillRect/>
          </a:stretch>
        </p:blipFill>
        <p:spPr>
          <a:xfrm>
            <a:off x="852570" y="1954300"/>
            <a:ext cx="2040044" cy="2040044"/>
          </a:xfrm>
          <a:prstGeom prst="rect">
            <a:avLst/>
          </a:prstGeom>
          <a:noFill/>
          <a:ln>
            <a:noFill/>
          </a:ln>
        </p:spPr>
      </p:pic>
      <p:pic>
        <p:nvPicPr>
          <p:cNvPr id="11" name="Picture 10" descr="noise_01.eps"/>
          <p:cNvPicPr>
            <a:picLocks noRot="1" noChangeAspect="1" noMove="1" noResize="1"/>
          </p:cNvPicPr>
          <p:nvPr isPhoto="1"/>
        </p:nvPicPr>
        <p:blipFill>
          <a:blip r:embed="rId5">
            <a:lum/>
          </a:blip>
          <a:stretch>
            <a:fillRect/>
          </a:stretch>
        </p:blipFill>
        <p:spPr>
          <a:xfrm>
            <a:off x="2735228" y="1954300"/>
            <a:ext cx="2056741" cy="2056740"/>
          </a:xfrm>
          <a:prstGeom prst="rect">
            <a:avLst/>
          </a:prstGeom>
          <a:noFill/>
          <a:ln>
            <a:noFill/>
          </a:ln>
        </p:spPr>
      </p:pic>
      <p:pic>
        <p:nvPicPr>
          <p:cNvPr id="14" name="Picture 13" descr="rw_step03.eps"/>
          <p:cNvPicPr>
            <a:picLocks noRot="1" noChangeAspect="1" noMove="1" noResize="1"/>
          </p:cNvPicPr>
          <p:nvPr isPhoto="1"/>
        </p:nvPicPr>
        <p:blipFill>
          <a:blip r:embed="rId6">
            <a:lum/>
          </a:blip>
          <a:stretch>
            <a:fillRect/>
          </a:stretch>
        </p:blipFill>
        <p:spPr>
          <a:xfrm>
            <a:off x="6288865" y="1954300"/>
            <a:ext cx="2096068" cy="2096068"/>
          </a:xfrm>
          <a:prstGeom prst="rect">
            <a:avLst/>
          </a:prstGeom>
          <a:noFill/>
          <a:ln>
            <a:noFill/>
          </a:ln>
        </p:spPr>
      </p:pic>
      <p:pic>
        <p:nvPicPr>
          <p:cNvPr id="9" name="Picture 1"/>
          <p:cNvPicPr>
            <a:picLocks noChangeAspect="1" noChangeArrowheads="1"/>
          </p:cNvPicPr>
          <p:nvPr/>
        </p:nvPicPr>
        <p:blipFill>
          <a:blip r:embed="rId7"/>
          <a:srcRect/>
          <a:stretch>
            <a:fillRect/>
          </a:stretch>
        </p:blipFill>
        <p:spPr bwMode="auto">
          <a:xfrm>
            <a:off x="1509883" y="4570191"/>
            <a:ext cx="5867978" cy="1895304"/>
          </a:xfrm>
          <a:prstGeom prst="rect">
            <a:avLst/>
          </a:prstGeom>
          <a:noFill/>
          <a:ln w="12700" cap="flat">
            <a:noFill/>
            <a:miter lim="800000"/>
            <a:headEnd/>
            <a:tailEnd/>
          </a:ln>
        </p:spPr>
      </p:pic>
      <p:sp>
        <p:nvSpPr>
          <p:cNvPr id="15" name="Donut 14"/>
          <p:cNvSpPr>
            <a:spLocks noChangeAspect="1"/>
          </p:cNvSpPr>
          <p:nvPr/>
        </p:nvSpPr>
        <p:spPr>
          <a:xfrm>
            <a:off x="5161427" y="5286037"/>
            <a:ext cx="351162" cy="334975"/>
          </a:xfrm>
          <a:prstGeom prst="donut">
            <a:avLst>
              <a:gd name="adj" fmla="val 16150"/>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 name="Donut 16"/>
          <p:cNvSpPr>
            <a:spLocks noChangeAspect="1"/>
          </p:cNvSpPr>
          <p:nvPr/>
        </p:nvSpPr>
        <p:spPr>
          <a:xfrm>
            <a:off x="4056850" y="5359840"/>
            <a:ext cx="351162" cy="334975"/>
          </a:xfrm>
          <a:prstGeom prst="donut">
            <a:avLst>
              <a:gd name="adj" fmla="val 16150"/>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Related Work</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Random Walks</a:t>
            </a:r>
          </a:p>
        </p:txBody>
      </p:sp>
      <p:sp>
        <p:nvSpPr>
          <p:cNvPr id="8" name="Content Placeholder 7"/>
          <p:cNvSpPr>
            <a:spLocks noGrp="1"/>
          </p:cNvSpPr>
          <p:nvPr>
            <p:ph idx="1"/>
          </p:nvPr>
        </p:nvSpPr>
        <p:spPr>
          <a:xfrm>
            <a:off x="1024490" y="3947228"/>
            <a:ext cx="7508460" cy="598713"/>
          </a:xfrm>
        </p:spPr>
        <p:txBody>
          <a:bodyPr anchor="t">
            <a:noAutofit/>
          </a:bodyPr>
          <a:lstStyle/>
          <a:p>
            <a:r>
              <a:rPr lang="en-US" sz="1800" dirty="0" smtClean="0">
                <a:latin typeface="Arial"/>
              </a:rPr>
              <a:t>Mesh </a:t>
            </a:r>
            <a:r>
              <a:rPr lang="en-US" sz="1800" dirty="0" err="1" smtClean="0">
                <a:latin typeface="Arial"/>
              </a:rPr>
              <a:t>Denoising</a:t>
            </a:r>
            <a:r>
              <a:rPr lang="en-US" sz="1800" dirty="0" smtClean="0">
                <a:latin typeface="Arial"/>
              </a:rPr>
              <a:t> (Sun et al. 2007) </a:t>
            </a:r>
          </a:p>
        </p:txBody>
      </p:sp>
      <p:pic>
        <p:nvPicPr>
          <p:cNvPr id="9" name="Picture 6" descr="bunnyHiN02"/>
          <p:cNvPicPr>
            <a:picLocks noChangeAspect="1" noChangeArrowheads="1"/>
          </p:cNvPicPr>
          <p:nvPr/>
        </p:nvPicPr>
        <p:blipFill>
          <a:blip r:embed="rId3"/>
          <a:srcRect/>
          <a:stretch>
            <a:fillRect/>
          </a:stretch>
        </p:blipFill>
        <p:spPr bwMode="auto">
          <a:xfrm>
            <a:off x="1495887" y="4467585"/>
            <a:ext cx="2183484" cy="2222968"/>
          </a:xfrm>
          <a:prstGeom prst="rect">
            <a:avLst/>
          </a:prstGeom>
          <a:noFill/>
          <a:ln w="9525">
            <a:noFill/>
            <a:miter lim="800000"/>
            <a:headEnd/>
            <a:tailEnd/>
          </a:ln>
        </p:spPr>
      </p:pic>
      <p:pic>
        <p:nvPicPr>
          <p:cNvPr id="10" name="Picture 10" descr="bunnyHiN02R3-8-R2"/>
          <p:cNvPicPr>
            <a:picLocks noChangeAspect="1" noChangeArrowheads="1"/>
          </p:cNvPicPr>
          <p:nvPr/>
        </p:nvPicPr>
        <p:blipFill>
          <a:blip r:embed="rId4"/>
          <a:srcRect/>
          <a:stretch>
            <a:fillRect/>
          </a:stretch>
        </p:blipFill>
        <p:spPr bwMode="auto">
          <a:xfrm>
            <a:off x="4507602" y="4545941"/>
            <a:ext cx="2102785" cy="2144612"/>
          </a:xfrm>
          <a:prstGeom prst="rect">
            <a:avLst/>
          </a:prstGeom>
          <a:noFill/>
          <a:ln w="9525">
            <a:noFill/>
            <a:miter lim="800000"/>
            <a:headEnd/>
            <a:tailEnd/>
          </a:ln>
        </p:spPr>
      </p:pic>
      <p:pic>
        <p:nvPicPr>
          <p:cNvPr id="6" name="Picture 5" descr="mri.jpg"/>
          <p:cNvPicPr>
            <a:picLocks noChangeAspect="1"/>
          </p:cNvPicPr>
          <p:nvPr/>
        </p:nvPicPr>
        <p:blipFill>
          <a:blip r:embed="rId5"/>
          <a:stretch>
            <a:fillRect/>
          </a:stretch>
        </p:blipFill>
        <p:spPr>
          <a:xfrm>
            <a:off x="1804317" y="1637716"/>
            <a:ext cx="4467098" cy="2199486"/>
          </a:xfrm>
          <a:prstGeom prst="rect">
            <a:avLst/>
          </a:prstGeom>
        </p:spPr>
      </p:pic>
      <p:sp>
        <p:nvSpPr>
          <p:cNvPr id="11" name="Content Placeholder 7"/>
          <p:cNvSpPr txBox="1">
            <a:spLocks/>
          </p:cNvSpPr>
          <p:nvPr/>
        </p:nvSpPr>
        <p:spPr>
          <a:xfrm>
            <a:off x="897803" y="982976"/>
            <a:ext cx="7788997" cy="654740"/>
          </a:xfrm>
          <a:prstGeom prst="rect">
            <a:avLst/>
          </a:prstGeom>
        </p:spPr>
        <p:txBody>
          <a:bodyPr vert="horz" lIns="91440" tIns="45720" rIns="91440" bIns="45720" rtlCol="0" anchor="t">
            <a:normAutofit/>
          </a:bodyPr>
          <a:lstStyle/>
          <a:p>
            <a:pPr marL="342900" lvl="0" indent="-342900" fontAlgn="auto">
              <a:spcBef>
                <a:spcPct val="20000"/>
              </a:spcBef>
              <a:spcAft>
                <a:spcPts val="0"/>
              </a:spcAft>
              <a:buFont typeface="Arial"/>
              <a:buChar char="•"/>
            </a:pPr>
            <a:r>
              <a:rPr kumimoji="0" lang="en-US" u="none" strike="noStrike" kern="1200" cap="none" spc="0" noProof="0" dirty="0" smtClean="0">
                <a:ln>
                  <a:noFill/>
                </a:ln>
                <a:solidFill>
                  <a:schemeClr val="tx1"/>
                </a:solidFill>
                <a:effectLst/>
                <a:uLnTx/>
                <a:uFillTx/>
                <a:latin typeface="Arial"/>
                <a:ea typeface="+mn-ea"/>
                <a:cs typeface="+mn-cs"/>
              </a:rPr>
              <a:t>Image </a:t>
            </a:r>
            <a:r>
              <a:rPr kumimoji="0" lang="en-US" u="none" strike="noStrike" kern="1200" cap="none" spc="0" noProof="0" dirty="0" err="1" smtClean="0">
                <a:ln>
                  <a:noFill/>
                </a:ln>
                <a:solidFill>
                  <a:schemeClr val="tx1"/>
                </a:solidFill>
                <a:effectLst/>
                <a:uLnTx/>
                <a:uFillTx/>
                <a:latin typeface="Arial"/>
                <a:ea typeface="+mn-ea"/>
                <a:cs typeface="+mn-cs"/>
              </a:rPr>
              <a:t>Denoising</a:t>
            </a:r>
            <a:r>
              <a:rPr kumimoji="0" lang="en-US" u="none" strike="noStrike" kern="1200" cap="none" spc="0" noProof="0" dirty="0" smtClean="0">
                <a:ln>
                  <a:noFill/>
                </a:ln>
                <a:solidFill>
                  <a:schemeClr val="tx1"/>
                </a:solidFill>
                <a:effectLst/>
                <a:uLnTx/>
                <a:uFillTx/>
                <a:latin typeface="Arial"/>
                <a:ea typeface="+mn-ea"/>
                <a:cs typeface="+mn-cs"/>
              </a:rPr>
              <a:t> </a:t>
            </a:r>
            <a:r>
              <a:rPr lang="en-US" dirty="0" smtClean="0">
                <a:latin typeface="Arial"/>
              </a:rPr>
              <a:t>(</a:t>
            </a:r>
            <a:r>
              <a:rPr lang="en-US" dirty="0" err="1" smtClean="0">
                <a:latin typeface="Arial"/>
              </a:rPr>
              <a:t>Smolka</a:t>
            </a:r>
            <a:r>
              <a:rPr lang="en-US" dirty="0" smtClean="0">
                <a:latin typeface="Arial"/>
              </a:rPr>
              <a:t> et al. 2001) </a:t>
            </a:r>
            <a:endParaRPr kumimoji="0" lang="en-US" u="none" strike="noStrike" kern="1200" cap="none" spc="0" noProof="0" dirty="0" smtClean="0">
              <a:ln>
                <a:noFill/>
              </a:ln>
              <a:solidFill>
                <a:schemeClr val="tx1"/>
              </a:solidFill>
              <a:effectLst/>
              <a:uLnTx/>
              <a:uFillTx/>
              <a:latin typeface="Arial"/>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Vector Field Scale space</a:t>
            </a:r>
          </a:p>
        </p:txBody>
      </p:sp>
      <p:sp>
        <p:nvSpPr>
          <p:cNvPr id="11" name="Content Placeholder 7"/>
          <p:cNvSpPr txBox="1">
            <a:spLocks/>
          </p:cNvSpPr>
          <p:nvPr/>
        </p:nvSpPr>
        <p:spPr>
          <a:xfrm>
            <a:off x="1024490" y="1499130"/>
            <a:ext cx="7788997" cy="654740"/>
          </a:xfrm>
          <a:prstGeom prst="rect">
            <a:avLst/>
          </a:prstGeom>
        </p:spPr>
        <p:txBody>
          <a:bodyPr vert="horz" lIns="91440" tIns="45720" rIns="91440" bIns="45720" rtlCol="0" anchor="t">
            <a:normAutofit/>
          </a:bodyPr>
          <a:lstStyle/>
          <a:p>
            <a:pPr marL="342900" lvl="0" indent="-342900" fontAlgn="auto">
              <a:spcBef>
                <a:spcPct val="20000"/>
              </a:spcBef>
              <a:spcAft>
                <a:spcPts val="0"/>
              </a:spcAft>
            </a:pPr>
            <a:r>
              <a:rPr lang="en-US" dirty="0" smtClean="0">
                <a:latin typeface="Arial"/>
                <a:ea typeface="+mn-ea"/>
              </a:rPr>
              <a:t>T</a:t>
            </a:r>
            <a:r>
              <a:rPr kumimoji="0" lang="en-US" b="0" i="0" u="none" strike="noStrike" kern="1200" cap="none" spc="0" normalizeH="0" noProof="0" dirty="0" smtClean="0">
                <a:ln>
                  <a:noFill/>
                </a:ln>
                <a:solidFill>
                  <a:schemeClr val="tx1"/>
                </a:solidFill>
                <a:effectLst/>
                <a:uLnTx/>
                <a:uFillTx/>
                <a:latin typeface="Arial"/>
                <a:ea typeface="+mn-ea"/>
                <a:cs typeface="+mn-cs"/>
              </a:rPr>
              <a:t>racking of singularities </a:t>
            </a:r>
            <a:r>
              <a:rPr lang="en-US" dirty="0" smtClean="0">
                <a:latin typeface="Arial"/>
              </a:rPr>
              <a:t>(Klein and </a:t>
            </a:r>
            <a:r>
              <a:rPr lang="en-US" dirty="0" err="1" smtClean="0">
                <a:latin typeface="Arial"/>
              </a:rPr>
              <a:t>Ertl</a:t>
            </a:r>
            <a:r>
              <a:rPr lang="en-US" dirty="0" smtClean="0">
                <a:latin typeface="Arial"/>
              </a:rPr>
              <a:t> 2005) </a:t>
            </a:r>
            <a:endParaRPr kumimoji="0" lang="en-US" b="0" i="0" u="none" strike="noStrike" kern="1200" cap="none" spc="0" normalizeH="0" baseline="0" noProof="0" dirty="0" smtClean="0">
              <a:ln>
                <a:noFill/>
              </a:ln>
              <a:solidFill>
                <a:schemeClr val="tx1"/>
              </a:solidFill>
              <a:effectLst/>
              <a:uLnTx/>
              <a:uFillTx/>
              <a:latin typeface="Arial"/>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9" name="Picture 8" descr="Screen shot 2010-08-24 at 12.15.26 PM.png"/>
          <p:cNvPicPr>
            <a:picLocks noChangeAspect="1"/>
          </p:cNvPicPr>
          <p:nvPr/>
        </p:nvPicPr>
        <p:blipFill>
          <a:blip r:embed="rId3"/>
          <a:stretch>
            <a:fillRect/>
          </a:stretch>
        </p:blipFill>
        <p:spPr>
          <a:xfrm>
            <a:off x="2012287" y="2533029"/>
            <a:ext cx="4880369" cy="2353761"/>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r>
              <a:rPr lang="en-US" dirty="0" smtClean="0"/>
              <a:t>Topology simplification</a:t>
            </a:r>
          </a:p>
        </p:txBody>
      </p:sp>
      <p:sp>
        <p:nvSpPr>
          <p:cNvPr id="8" name="Content Placeholder 7"/>
          <p:cNvSpPr>
            <a:spLocks noGrp="1"/>
          </p:cNvSpPr>
          <p:nvPr>
            <p:ph idx="1"/>
          </p:nvPr>
        </p:nvSpPr>
        <p:spPr>
          <a:xfrm>
            <a:off x="1024490" y="3947228"/>
            <a:ext cx="7508460" cy="598713"/>
          </a:xfrm>
        </p:spPr>
        <p:txBody>
          <a:bodyPr anchor="t">
            <a:normAutofit/>
          </a:bodyPr>
          <a:lstStyle/>
          <a:p>
            <a:r>
              <a:rPr lang="en-US" sz="1800" dirty="0" smtClean="0">
                <a:latin typeface="Arial"/>
              </a:rPr>
              <a:t>Topology-aware user interaction (</a:t>
            </a:r>
            <a:r>
              <a:rPr lang="en-US" sz="1800" dirty="0" err="1" smtClean="0">
                <a:latin typeface="Arial"/>
              </a:rPr>
              <a:t>Sharf</a:t>
            </a:r>
            <a:r>
              <a:rPr lang="en-US" sz="1800" dirty="0" smtClean="0">
                <a:latin typeface="Arial"/>
              </a:rPr>
              <a:t> et al. 2007) </a:t>
            </a:r>
          </a:p>
        </p:txBody>
      </p:sp>
      <p:sp>
        <p:nvSpPr>
          <p:cNvPr id="11" name="Content Placeholder 7"/>
          <p:cNvSpPr txBox="1">
            <a:spLocks/>
          </p:cNvSpPr>
          <p:nvPr/>
        </p:nvSpPr>
        <p:spPr>
          <a:xfrm>
            <a:off x="1024490" y="982976"/>
            <a:ext cx="7788997" cy="654740"/>
          </a:xfrm>
          <a:prstGeom prst="rect">
            <a:avLst/>
          </a:prstGeom>
        </p:spPr>
        <p:txBody>
          <a:bodyPr vert="horz" lIns="91440" tIns="45720" rIns="91440" bIns="45720" rtlCol="0" anchor="t">
            <a:normAutofit/>
          </a:bodyPr>
          <a:lstStyle/>
          <a:p>
            <a:pPr marL="342900" lvl="0" indent="-342900" fontAlgn="auto">
              <a:spcBef>
                <a:spcPct val="20000"/>
              </a:spcBef>
              <a:spcAft>
                <a:spcPts val="0"/>
              </a:spcAft>
              <a:buFont typeface="Arial"/>
              <a:buChar char="•"/>
            </a:pPr>
            <a:r>
              <a:rPr kumimoji="0" lang="en-US" u="none" strike="noStrike" kern="1200" cap="none" spc="0" normalizeH="0" baseline="0" noProof="0" dirty="0" smtClean="0">
                <a:ln>
                  <a:noFill/>
                </a:ln>
                <a:solidFill>
                  <a:schemeClr val="tx1"/>
                </a:solidFill>
                <a:effectLst/>
                <a:uLnTx/>
                <a:uFillTx/>
                <a:latin typeface="Arial"/>
                <a:ea typeface="+mn-ea"/>
                <a:cs typeface="+mn-cs"/>
              </a:rPr>
              <a:t>Topology</a:t>
            </a:r>
            <a:r>
              <a:rPr kumimoji="0" lang="en-US" u="none" strike="noStrike" kern="1200" cap="none" spc="0" normalizeH="0" noProof="0" dirty="0" smtClean="0">
                <a:ln>
                  <a:noFill/>
                </a:ln>
                <a:solidFill>
                  <a:schemeClr val="tx1"/>
                </a:solidFill>
                <a:effectLst/>
                <a:uLnTx/>
                <a:uFillTx/>
                <a:latin typeface="Arial"/>
                <a:ea typeface="+mn-ea"/>
                <a:cs typeface="+mn-cs"/>
              </a:rPr>
              <a:t> simplification of </a:t>
            </a:r>
            <a:r>
              <a:rPr kumimoji="0" lang="en-US" u="none" strike="noStrike" kern="1200" cap="none" spc="0" normalizeH="0" baseline="0" noProof="0" dirty="0" smtClean="0">
                <a:ln>
                  <a:noFill/>
                </a:ln>
                <a:solidFill>
                  <a:schemeClr val="tx1"/>
                </a:solidFill>
                <a:effectLst/>
                <a:uLnTx/>
                <a:uFillTx/>
                <a:latin typeface="Arial"/>
                <a:ea typeface="+mn-ea"/>
                <a:cs typeface="+mn-cs"/>
              </a:rPr>
              <a:t>vector fields </a:t>
            </a:r>
            <a:r>
              <a:rPr lang="en-US" dirty="0" smtClean="0">
                <a:latin typeface="Arial"/>
              </a:rPr>
              <a:t>(</a:t>
            </a:r>
            <a:r>
              <a:rPr lang="en-US" dirty="0" err="1" smtClean="0">
                <a:latin typeface="Arial"/>
              </a:rPr>
              <a:t>Tricoche</a:t>
            </a:r>
            <a:r>
              <a:rPr lang="en-US" dirty="0" smtClean="0">
                <a:latin typeface="Arial"/>
              </a:rPr>
              <a:t> 2002) </a:t>
            </a:r>
            <a:endParaRPr kumimoji="0" lang="en-US" u="none" strike="noStrike" kern="1200" cap="none" spc="0" normalizeH="0" baseline="0" noProof="0" dirty="0" smtClean="0">
              <a:ln>
                <a:noFill/>
              </a:ln>
              <a:solidFill>
                <a:schemeClr val="tx1"/>
              </a:solidFill>
              <a:effectLst/>
              <a:uLnTx/>
              <a:uFillTx/>
              <a:latin typeface="Arial"/>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12" name="insure_siggraph.mov">
            <a:hlinkClick r:id="" action="ppaction://media"/>
          </p:cNvPr>
          <p:cNvPicPr/>
          <p:nvPr>
            <a:videoFile r:link="rId1"/>
          </p:nvPr>
        </p:nvPicPr>
        <p:blipFill>
          <a:blip r:embed="rId4"/>
          <a:stretch>
            <a:fillRect/>
          </a:stretch>
        </p:blipFill>
        <p:spPr>
          <a:xfrm>
            <a:off x="4601356" y="4350565"/>
            <a:ext cx="2662293" cy="2312059"/>
          </a:xfrm>
          <a:prstGeom prst="rect">
            <a:avLst/>
          </a:prstGeom>
        </p:spPr>
      </p:pic>
      <p:pic>
        <p:nvPicPr>
          <p:cNvPr id="13" name="Content Placeholder 3" descr="Screen shot 2010-05-19 at 12.57.44 PM.png"/>
          <p:cNvPicPr>
            <a:picLocks noChangeAspect="1"/>
          </p:cNvPicPr>
          <p:nvPr/>
        </p:nvPicPr>
        <p:blipFill>
          <a:blip r:embed="rId5"/>
          <a:srcRect l="-20856" r="-20856"/>
          <a:stretch>
            <a:fillRect/>
          </a:stretch>
        </p:blipFill>
        <p:spPr bwMode="auto">
          <a:xfrm>
            <a:off x="3794668" y="1441457"/>
            <a:ext cx="4031080" cy="2216939"/>
          </a:xfrm>
          <a:prstGeom prst="rect">
            <a:avLst/>
          </a:prstGeom>
          <a:noFill/>
          <a:ln w="9525">
            <a:noFill/>
            <a:miter lim="800000"/>
            <a:headEnd/>
            <a:tailEnd/>
          </a:ln>
        </p:spPr>
      </p:pic>
      <p:pic>
        <p:nvPicPr>
          <p:cNvPr id="14" name="Content Placeholder 3" descr="Screen shot 2010-05-19 at 12.57.34 PM.png"/>
          <p:cNvPicPr>
            <a:picLocks noChangeAspect="1"/>
          </p:cNvPicPr>
          <p:nvPr/>
        </p:nvPicPr>
        <p:blipFill>
          <a:blip r:embed="rId6"/>
          <a:srcRect l="-20799" r="-20799"/>
          <a:stretch>
            <a:fillRect/>
          </a:stretch>
        </p:blipFill>
        <p:spPr bwMode="auto">
          <a:xfrm>
            <a:off x="814524" y="1441457"/>
            <a:ext cx="4031079" cy="2216938"/>
          </a:xfrm>
          <a:prstGeom prst="rect">
            <a:avLst/>
          </a:prstGeom>
          <a:noFill/>
          <a:ln w="9525">
            <a:noFill/>
            <a:miter lim="800000"/>
            <a:headEnd/>
            <a:tailEnd/>
          </a:ln>
        </p:spPr>
      </p:pic>
      <p:pic>
        <p:nvPicPr>
          <p:cNvPr id="9" name="Picture 8" descr="1195445301811339265dagobert83_female_user_icon.svg.hi.png"/>
          <p:cNvPicPr>
            <a:picLocks noChangeAspect="1"/>
          </p:cNvPicPr>
          <p:nvPr/>
        </p:nvPicPr>
        <p:blipFill>
          <a:blip r:embed="rId7"/>
          <a:stretch>
            <a:fillRect/>
          </a:stretch>
        </p:blipFill>
        <p:spPr>
          <a:xfrm>
            <a:off x="1594567" y="4716312"/>
            <a:ext cx="1693831" cy="1698174"/>
          </a:xfrm>
          <a:prstGeom prst="rect">
            <a:avLst/>
          </a:prstGeom>
        </p:spPr>
      </p:pic>
      <p:sp>
        <p:nvSpPr>
          <p:cNvPr id="10" name="AutoShape 7"/>
          <p:cNvSpPr>
            <a:spLocks/>
          </p:cNvSpPr>
          <p:nvPr/>
        </p:nvSpPr>
        <p:spPr bwMode="auto">
          <a:xfrm>
            <a:off x="3440798" y="5213590"/>
            <a:ext cx="958127" cy="332227"/>
          </a:xfrm>
          <a:prstGeom prst="rightArrow">
            <a:avLst>
              <a:gd name="adj1" fmla="val 33333"/>
              <a:gd name="adj2" fmla="val 77778"/>
            </a:avLst>
          </a:prstGeom>
          <a:solidFill>
            <a:schemeClr val="accent1"/>
          </a:solidFill>
          <a:ln w="12700" cap="flat">
            <a:solidFill>
              <a:schemeClr val="accent1"/>
            </a:solidFill>
            <a:prstDash val="solid"/>
            <a:miter lim="800000"/>
            <a:headEnd type="none" w="med" len="med"/>
            <a:tailEnd type="none" w="med" len="med"/>
          </a:ln>
          <a:effectLst>
            <a:outerShdw blurRad="38100" dist="50799" dir="9059997" algn="ctr" rotWithShape="0">
              <a:schemeClr val="bg2">
                <a:alpha val="50000"/>
              </a:schemeClr>
            </a:outerShdw>
          </a:effectLst>
        </p:spPr>
        <p:txBody>
          <a:bodyPr lIns="0" tIns="0" rIns="0" bIns="0">
            <a:prstTxWarp prst="textNoShape">
              <a:avLst/>
            </a:prstTxWarp>
          </a:bodyPr>
          <a:lstStyle/>
          <a:p>
            <a:endParaRPr lang="pt-BR"/>
          </a:p>
        </p:txBody>
      </p:sp>
      <p:sp>
        <p:nvSpPr>
          <p:cNvPr id="15" name="AutoShape 7"/>
          <p:cNvSpPr>
            <a:spLocks/>
          </p:cNvSpPr>
          <p:nvPr/>
        </p:nvSpPr>
        <p:spPr bwMode="auto">
          <a:xfrm rot="10800000">
            <a:off x="3440798" y="5864331"/>
            <a:ext cx="958127" cy="332227"/>
          </a:xfrm>
          <a:prstGeom prst="rightArrow">
            <a:avLst>
              <a:gd name="adj1" fmla="val 33333"/>
              <a:gd name="adj2" fmla="val 77778"/>
            </a:avLst>
          </a:prstGeom>
          <a:solidFill>
            <a:schemeClr val="accent1"/>
          </a:solidFill>
          <a:ln w="12700" cap="flat">
            <a:solidFill>
              <a:schemeClr val="accent1"/>
            </a:solidFill>
            <a:prstDash val="solid"/>
            <a:miter lim="800000"/>
            <a:headEnd type="none" w="med" len="med"/>
            <a:tailEnd type="none" w="med" len="med"/>
          </a:ln>
          <a:effectLst>
            <a:outerShdw blurRad="38100" dist="50799" dir="9059997" algn="ctr" rotWithShape="0">
              <a:schemeClr val="bg2">
                <a:alpha val="50000"/>
              </a:schemeClr>
            </a:outerShdw>
          </a:effectLst>
        </p:spPr>
        <p:txBody>
          <a:bodyPr lIns="0" tIns="0" rIns="0" bIns="0">
            <a:prstTxWarp prst="textNoShape">
              <a:avLst/>
            </a:prstTxWarp>
          </a:bodyP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p:cTn id="12" fill="hold" display="0">
                  <p:stCondLst>
                    <p:cond delay="indefinite"/>
                  </p:stCondLst>
                  <p:endCondLst>
                    <p:cond evt="onNext" delay="0">
                      <p:tgtEl>
                        <p:sldTgt/>
                      </p:tgtEl>
                    </p:cond>
                    <p:cond evt="onPrev" delay="0">
                      <p:tgtEl>
                        <p:sldTgt/>
                      </p:tgtEl>
                    </p:cond>
                  </p:endCondLst>
                </p:cTn>
                <p:tgtEl>
                  <p:spTgt spid="12"/>
                </p:tgtEl>
              </p:cMediaNode>
            </p:video>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Random Walk for Vector Field </a:t>
            </a:r>
            <a:r>
              <a:rPr lang="en-US" dirty="0" err="1" smtClean="0"/>
              <a:t>Denoising</a:t>
            </a:r>
            <a:endParaRPr lang="en-US" dirty="0"/>
          </a:p>
        </p:txBody>
      </p:sp>
      <p:sp>
        <p:nvSpPr>
          <p:cNvPr id="3" name="Rectangle 2"/>
          <p:cNvSpPr/>
          <p:nvPr/>
        </p:nvSpPr>
        <p:spPr>
          <a:xfrm>
            <a:off x="162826" y="5819445"/>
            <a:ext cx="8827894" cy="369332"/>
          </a:xfrm>
          <a:prstGeom prst="rect">
            <a:avLst/>
          </a:prstGeom>
        </p:spPr>
        <p:txBody>
          <a:bodyPr wrap="square">
            <a:spAutoFit/>
          </a:bodyPr>
          <a:lstStyle/>
          <a:p>
            <a:pPr marL="342900" lvl="0" indent="-342900" algn="ctr" fontAlgn="auto">
              <a:spcBef>
                <a:spcPct val="20000"/>
              </a:spcBef>
              <a:spcAft>
                <a:spcPts val="0"/>
              </a:spcAft>
            </a:pPr>
            <a:r>
              <a:rPr lang="en-US" dirty="0" smtClean="0"/>
              <a:t>“Random Walk for Vector Field </a:t>
            </a:r>
            <a:r>
              <a:rPr lang="en-US" dirty="0" err="1" smtClean="0"/>
              <a:t>Denoising”(SIBGRAPI</a:t>
            </a:r>
            <a:r>
              <a:rPr lang="en-US" dirty="0" smtClean="0"/>
              <a:t> 2009)</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Random Walks for Vector Field </a:t>
            </a:r>
            <a:r>
              <a:rPr lang="en-US" dirty="0" err="1" smtClean="0"/>
              <a:t>Denoising</a:t>
            </a:r>
            <a:endParaRPr lang="en-US" dirty="0"/>
          </a:p>
        </p:txBody>
      </p:sp>
      <p:sp>
        <p:nvSpPr>
          <p:cNvPr id="3" name="Content Placeholder 2"/>
          <p:cNvSpPr>
            <a:spLocks noGrp="1"/>
          </p:cNvSpPr>
          <p:nvPr>
            <p:ph idx="1"/>
          </p:nvPr>
        </p:nvSpPr>
        <p:spPr/>
        <p:txBody>
          <a:bodyPr/>
          <a:lstStyle/>
          <a:p>
            <a:pPr>
              <a:buNone/>
            </a:pPr>
            <a:r>
              <a:rPr lang="en-US" dirty="0" smtClean="0"/>
              <a:t>What do we want?</a:t>
            </a:r>
          </a:p>
          <a:p>
            <a:pPr lvl="1"/>
            <a:r>
              <a:rPr lang="en-US" dirty="0" smtClean="0"/>
              <a:t>Framework for filters</a:t>
            </a:r>
          </a:p>
          <a:p>
            <a:pPr lvl="1"/>
            <a:r>
              <a:rPr lang="en-US" dirty="0" smtClean="0"/>
              <a:t>Simple design to define features</a:t>
            </a:r>
          </a:p>
          <a:p>
            <a:pPr>
              <a:buNone/>
            </a:pPr>
            <a:endParaRPr lang="en-US" dirty="0" smtClean="0"/>
          </a:p>
          <a:p>
            <a:pPr>
              <a:buNone/>
            </a:pPr>
            <a:r>
              <a:rPr lang="en-US" dirty="0" smtClean="0"/>
              <a:t>Random Walk</a:t>
            </a:r>
          </a:p>
          <a:p>
            <a:pPr>
              <a:buNone/>
            </a:pPr>
            <a:r>
              <a:rPr lang="en-US" dirty="0" smtClean="0"/>
              <a:t>What do we need?</a:t>
            </a:r>
          </a:p>
          <a:p>
            <a:pPr lvl="1"/>
            <a:r>
              <a:rPr lang="en-US" dirty="0" smtClean="0"/>
              <a:t>Graph</a:t>
            </a:r>
          </a:p>
          <a:p>
            <a:pPr lvl="1"/>
            <a:r>
              <a:rPr lang="en-US" dirty="0" smtClean="0"/>
              <a:t>Probabilities to preserve features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Random Walk Filter</a:t>
            </a:r>
            <a:endParaRPr lang="en-US" dirty="0"/>
          </a:p>
        </p:txBody>
      </p:sp>
      <p:pic>
        <p:nvPicPr>
          <p:cNvPr id="4" name="Picture 3" descr="Picture 1.png"/>
          <p:cNvPicPr>
            <a:picLocks noChangeAspect="1"/>
          </p:cNvPicPr>
          <p:nvPr/>
        </p:nvPicPr>
        <p:blipFill>
          <a:blip r:embed="rId2"/>
          <a:srcRect l="15833" t="6667" r="32500" b="26667"/>
          <a:stretch>
            <a:fillRect/>
          </a:stretch>
        </p:blipFill>
        <p:spPr>
          <a:xfrm>
            <a:off x="1477372" y="1448049"/>
            <a:ext cx="5959711" cy="4806218"/>
          </a:xfrm>
          <a:prstGeom prst="rect">
            <a:avLst/>
          </a:prstGeom>
          <a:effectLst>
            <a:softEdge rad="228600"/>
          </a:effectLst>
        </p:spPr>
      </p:pic>
      <p:sp>
        <p:nvSpPr>
          <p:cNvPr id="11" name="Freeform 10"/>
          <p:cNvSpPr/>
          <p:nvPr/>
        </p:nvSpPr>
        <p:spPr>
          <a:xfrm>
            <a:off x="2094101" y="4000223"/>
            <a:ext cx="5103237" cy="2139877"/>
          </a:xfrm>
          <a:custGeom>
            <a:avLst/>
            <a:gdLst>
              <a:gd name="connsiteX0" fmla="*/ 181220 w 6175189"/>
              <a:gd name="connsiteY0" fmla="*/ 740047 h 2759188"/>
              <a:gd name="connsiteX1" fmla="*/ 345689 w 6175189"/>
              <a:gd name="connsiteY1" fmla="*/ 301500 h 2759188"/>
              <a:gd name="connsiteX2" fmla="*/ 2255353 w 6175189"/>
              <a:gd name="connsiteY2" fmla="*/ 255818 h 2759188"/>
              <a:gd name="connsiteX3" fmla="*/ 2319313 w 6175189"/>
              <a:gd name="connsiteY3" fmla="*/ 986729 h 2759188"/>
              <a:gd name="connsiteX4" fmla="*/ 2374136 w 6175189"/>
              <a:gd name="connsiteY4" fmla="*/ 1269957 h 2759188"/>
              <a:gd name="connsiteX5" fmla="*/ 2456370 w 6175189"/>
              <a:gd name="connsiteY5" fmla="*/ 1818140 h 2759188"/>
              <a:gd name="connsiteX6" fmla="*/ 4018822 w 6175189"/>
              <a:gd name="connsiteY6" fmla="*/ 867956 h 2759188"/>
              <a:gd name="connsiteX7" fmla="*/ 4411719 w 6175189"/>
              <a:gd name="connsiteY7" fmla="*/ 849683 h 2759188"/>
              <a:gd name="connsiteX8" fmla="*/ 3982274 w 6175189"/>
              <a:gd name="connsiteY8" fmla="*/ 301500 h 2759188"/>
              <a:gd name="connsiteX9" fmla="*/ 4658422 w 6175189"/>
              <a:gd name="connsiteY9" fmla="*/ 100500 h 2759188"/>
              <a:gd name="connsiteX10" fmla="*/ 5425943 w 6175189"/>
              <a:gd name="connsiteY10" fmla="*/ 904502 h 2759188"/>
              <a:gd name="connsiteX11" fmla="*/ 5827977 w 6175189"/>
              <a:gd name="connsiteY11" fmla="*/ 1525776 h 2759188"/>
              <a:gd name="connsiteX12" fmla="*/ 6175189 w 6175189"/>
              <a:gd name="connsiteY12" fmla="*/ 2119641 h 2759188"/>
              <a:gd name="connsiteX13" fmla="*/ 5827977 w 6175189"/>
              <a:gd name="connsiteY13" fmla="*/ 2759188 h 275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75189" h="2759188">
                <a:moveTo>
                  <a:pt x="181220" y="740047"/>
                </a:moveTo>
                <a:cubicBezTo>
                  <a:pt x="90610" y="561126"/>
                  <a:pt x="0" y="382205"/>
                  <a:pt x="345689" y="301500"/>
                </a:cubicBezTo>
                <a:cubicBezTo>
                  <a:pt x="691378" y="220795"/>
                  <a:pt x="1926416" y="141613"/>
                  <a:pt x="2255353" y="255818"/>
                </a:cubicBezTo>
                <a:cubicBezTo>
                  <a:pt x="2584290" y="370023"/>
                  <a:pt x="2299516" y="817706"/>
                  <a:pt x="2319313" y="986729"/>
                </a:cubicBezTo>
                <a:cubicBezTo>
                  <a:pt x="2339110" y="1155752"/>
                  <a:pt x="2351293" y="1131389"/>
                  <a:pt x="2374136" y="1269957"/>
                </a:cubicBezTo>
                <a:cubicBezTo>
                  <a:pt x="2396979" y="1408525"/>
                  <a:pt x="2182256" y="1885140"/>
                  <a:pt x="2456370" y="1818140"/>
                </a:cubicBezTo>
                <a:cubicBezTo>
                  <a:pt x="2730484" y="1751140"/>
                  <a:pt x="3692931" y="1029365"/>
                  <a:pt x="4018822" y="867956"/>
                </a:cubicBezTo>
                <a:cubicBezTo>
                  <a:pt x="4344713" y="706547"/>
                  <a:pt x="4417810" y="944092"/>
                  <a:pt x="4411719" y="849683"/>
                </a:cubicBezTo>
                <a:cubicBezTo>
                  <a:pt x="4405628" y="755274"/>
                  <a:pt x="3941157" y="426364"/>
                  <a:pt x="3982274" y="301500"/>
                </a:cubicBezTo>
                <a:cubicBezTo>
                  <a:pt x="4023391" y="176636"/>
                  <a:pt x="4417811" y="0"/>
                  <a:pt x="4658422" y="100500"/>
                </a:cubicBezTo>
                <a:cubicBezTo>
                  <a:pt x="4899033" y="201000"/>
                  <a:pt x="5231017" y="666956"/>
                  <a:pt x="5425943" y="904502"/>
                </a:cubicBezTo>
                <a:cubicBezTo>
                  <a:pt x="5620869" y="1142048"/>
                  <a:pt x="5703103" y="1323253"/>
                  <a:pt x="5827977" y="1525776"/>
                </a:cubicBezTo>
                <a:cubicBezTo>
                  <a:pt x="5952851" y="1728299"/>
                  <a:pt x="6175189" y="1914072"/>
                  <a:pt x="6175189" y="2119641"/>
                </a:cubicBezTo>
                <a:cubicBezTo>
                  <a:pt x="6175189" y="2325210"/>
                  <a:pt x="5827977" y="2759188"/>
                  <a:pt x="5827977" y="2759188"/>
                </a:cubicBezTo>
              </a:path>
            </a:pathLst>
          </a:custGeom>
          <a:ln w="508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3" name="Group 15"/>
          <p:cNvGrpSpPr/>
          <p:nvPr/>
        </p:nvGrpSpPr>
        <p:grpSpPr>
          <a:xfrm>
            <a:off x="2268742" y="3384208"/>
            <a:ext cx="5166162" cy="2673666"/>
            <a:chOff x="1926415" y="3212963"/>
            <a:chExt cx="6251332" cy="3447463"/>
          </a:xfrm>
        </p:grpSpPr>
        <p:sp>
          <p:nvSpPr>
            <p:cNvPr id="12" name="Freeform 11"/>
            <p:cNvSpPr/>
            <p:nvPr/>
          </p:nvSpPr>
          <p:spPr>
            <a:xfrm>
              <a:off x="1926415" y="3589077"/>
              <a:ext cx="1609661" cy="1110071"/>
            </a:xfrm>
            <a:custGeom>
              <a:avLst/>
              <a:gdLst>
                <a:gd name="connsiteX0" fmla="*/ 10660 w 1609661"/>
                <a:gd name="connsiteY0" fmla="*/ 1107026 h 1110071"/>
                <a:gd name="connsiteX1" fmla="*/ 28934 w 1609661"/>
                <a:gd name="connsiteY1" fmla="*/ 1043071 h 1110071"/>
                <a:gd name="connsiteX2" fmla="*/ 184266 w 1609661"/>
                <a:gd name="connsiteY2" fmla="*/ 705025 h 1110071"/>
                <a:gd name="connsiteX3" fmla="*/ 960923 w 1609661"/>
                <a:gd name="connsiteY3" fmla="*/ 668479 h 1110071"/>
                <a:gd name="connsiteX4" fmla="*/ 1043158 w 1609661"/>
                <a:gd name="connsiteY4" fmla="*/ 202523 h 1110071"/>
                <a:gd name="connsiteX5" fmla="*/ 1490878 w 1609661"/>
                <a:gd name="connsiteY5" fmla="*/ 28932 h 1110071"/>
                <a:gd name="connsiteX6" fmla="*/ 1609661 w 1609661"/>
                <a:gd name="connsiteY6" fmla="*/ 28932 h 111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661" h="1110071">
                  <a:moveTo>
                    <a:pt x="10660" y="1107026"/>
                  </a:moveTo>
                  <a:cubicBezTo>
                    <a:pt x="5330" y="1108548"/>
                    <a:pt x="0" y="1110071"/>
                    <a:pt x="28934" y="1043071"/>
                  </a:cubicBezTo>
                  <a:cubicBezTo>
                    <a:pt x="57868" y="976071"/>
                    <a:pt x="28935" y="767457"/>
                    <a:pt x="184266" y="705025"/>
                  </a:cubicBezTo>
                  <a:cubicBezTo>
                    <a:pt x="339597" y="642593"/>
                    <a:pt x="817774" y="752229"/>
                    <a:pt x="960923" y="668479"/>
                  </a:cubicBezTo>
                  <a:cubicBezTo>
                    <a:pt x="1104072" y="584729"/>
                    <a:pt x="954832" y="309114"/>
                    <a:pt x="1043158" y="202523"/>
                  </a:cubicBezTo>
                  <a:cubicBezTo>
                    <a:pt x="1131484" y="95932"/>
                    <a:pt x="1396461" y="57864"/>
                    <a:pt x="1490878" y="28932"/>
                  </a:cubicBezTo>
                  <a:cubicBezTo>
                    <a:pt x="1585295" y="0"/>
                    <a:pt x="1609661" y="28932"/>
                    <a:pt x="1609661" y="28932"/>
                  </a:cubicBezTo>
                </a:path>
              </a:pathLst>
            </a:custGeom>
            <a:ln w="508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Freeform 13"/>
            <p:cNvSpPr/>
            <p:nvPr/>
          </p:nvSpPr>
          <p:spPr>
            <a:xfrm>
              <a:off x="6386866" y="3212963"/>
              <a:ext cx="1790881" cy="3447463"/>
            </a:xfrm>
            <a:custGeom>
              <a:avLst/>
              <a:gdLst>
                <a:gd name="connsiteX0" fmla="*/ 0 w 1790881"/>
                <a:gd name="connsiteY0" fmla="*/ 368500 h 3447463"/>
                <a:gd name="connsiteX1" fmla="*/ 301526 w 1790881"/>
                <a:gd name="connsiteY1" fmla="*/ 313682 h 3447463"/>
                <a:gd name="connsiteX2" fmla="*/ 319800 w 1790881"/>
                <a:gd name="connsiteY2" fmla="*/ 158364 h 3447463"/>
                <a:gd name="connsiteX3" fmla="*/ 730972 w 1790881"/>
                <a:gd name="connsiteY3" fmla="*/ 140091 h 3447463"/>
                <a:gd name="connsiteX4" fmla="*/ 1032497 w 1790881"/>
                <a:gd name="connsiteY4" fmla="*/ 48727 h 3447463"/>
                <a:gd name="connsiteX5" fmla="*/ 1726921 w 1790881"/>
                <a:gd name="connsiteY5" fmla="*/ 432455 h 3447463"/>
                <a:gd name="connsiteX6" fmla="*/ 1416258 w 1790881"/>
                <a:gd name="connsiteY6" fmla="*/ 587774 h 3447463"/>
                <a:gd name="connsiteX7" fmla="*/ 1544178 w 1790881"/>
                <a:gd name="connsiteY7" fmla="*/ 770501 h 3447463"/>
                <a:gd name="connsiteX8" fmla="*/ 1297475 w 1790881"/>
                <a:gd name="connsiteY8" fmla="*/ 825320 h 3447463"/>
                <a:gd name="connsiteX9" fmla="*/ 1617275 w 1790881"/>
                <a:gd name="connsiteY9" fmla="*/ 1181639 h 3447463"/>
                <a:gd name="connsiteX10" fmla="*/ 1023360 w 1790881"/>
                <a:gd name="connsiteY10" fmla="*/ 1291275 h 3447463"/>
                <a:gd name="connsiteX11" fmla="*/ 1361435 w 1790881"/>
                <a:gd name="connsiteY11" fmla="*/ 1556231 h 3447463"/>
                <a:gd name="connsiteX12" fmla="*/ 1288338 w 1790881"/>
                <a:gd name="connsiteY12" fmla="*/ 1775504 h 3447463"/>
                <a:gd name="connsiteX13" fmla="*/ 886303 w 1790881"/>
                <a:gd name="connsiteY13" fmla="*/ 2077005 h 3447463"/>
                <a:gd name="connsiteX14" fmla="*/ 1178692 w 1790881"/>
                <a:gd name="connsiteY14" fmla="*/ 2625188 h 3447463"/>
                <a:gd name="connsiteX15" fmla="*/ 1196966 w 1790881"/>
                <a:gd name="connsiteY15" fmla="*/ 3447463 h 344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90881" h="3447463">
                  <a:moveTo>
                    <a:pt x="0" y="368500"/>
                  </a:moveTo>
                  <a:cubicBezTo>
                    <a:pt x="124113" y="358602"/>
                    <a:pt x="248226" y="348705"/>
                    <a:pt x="301526" y="313682"/>
                  </a:cubicBezTo>
                  <a:cubicBezTo>
                    <a:pt x="354826" y="278659"/>
                    <a:pt x="248226" y="187296"/>
                    <a:pt x="319800" y="158364"/>
                  </a:cubicBezTo>
                  <a:cubicBezTo>
                    <a:pt x="391374" y="129432"/>
                    <a:pt x="612189" y="158364"/>
                    <a:pt x="730972" y="140091"/>
                  </a:cubicBezTo>
                  <a:cubicBezTo>
                    <a:pt x="849755" y="121818"/>
                    <a:pt x="866506" y="0"/>
                    <a:pt x="1032497" y="48727"/>
                  </a:cubicBezTo>
                  <a:cubicBezTo>
                    <a:pt x="1198488" y="97454"/>
                    <a:pt x="1662961" y="342614"/>
                    <a:pt x="1726921" y="432455"/>
                  </a:cubicBezTo>
                  <a:cubicBezTo>
                    <a:pt x="1790881" y="522296"/>
                    <a:pt x="1446715" y="531433"/>
                    <a:pt x="1416258" y="587774"/>
                  </a:cubicBezTo>
                  <a:cubicBezTo>
                    <a:pt x="1385801" y="644115"/>
                    <a:pt x="1563975" y="730910"/>
                    <a:pt x="1544178" y="770501"/>
                  </a:cubicBezTo>
                  <a:cubicBezTo>
                    <a:pt x="1524381" y="810092"/>
                    <a:pt x="1285292" y="756797"/>
                    <a:pt x="1297475" y="825320"/>
                  </a:cubicBezTo>
                  <a:cubicBezTo>
                    <a:pt x="1309658" y="893843"/>
                    <a:pt x="1662961" y="1103980"/>
                    <a:pt x="1617275" y="1181639"/>
                  </a:cubicBezTo>
                  <a:cubicBezTo>
                    <a:pt x="1571589" y="1259298"/>
                    <a:pt x="1066000" y="1228843"/>
                    <a:pt x="1023360" y="1291275"/>
                  </a:cubicBezTo>
                  <a:cubicBezTo>
                    <a:pt x="980720" y="1353707"/>
                    <a:pt x="1317272" y="1475526"/>
                    <a:pt x="1361435" y="1556231"/>
                  </a:cubicBezTo>
                  <a:cubicBezTo>
                    <a:pt x="1405598" y="1636936"/>
                    <a:pt x="1367527" y="1688708"/>
                    <a:pt x="1288338" y="1775504"/>
                  </a:cubicBezTo>
                  <a:cubicBezTo>
                    <a:pt x="1209149" y="1862300"/>
                    <a:pt x="904577" y="1935391"/>
                    <a:pt x="886303" y="2077005"/>
                  </a:cubicBezTo>
                  <a:cubicBezTo>
                    <a:pt x="868029" y="2218619"/>
                    <a:pt x="1126915" y="2396778"/>
                    <a:pt x="1178692" y="2625188"/>
                  </a:cubicBezTo>
                  <a:cubicBezTo>
                    <a:pt x="1230469" y="2853598"/>
                    <a:pt x="1196966" y="3447463"/>
                    <a:pt x="1196966" y="3447463"/>
                  </a:cubicBezTo>
                </a:path>
              </a:pathLst>
            </a:custGeom>
            <a:ln w="508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
        <p:nvSpPr>
          <p:cNvPr id="15" name="Freeform 14"/>
          <p:cNvSpPr/>
          <p:nvPr/>
        </p:nvSpPr>
        <p:spPr>
          <a:xfrm>
            <a:off x="2164936" y="4389750"/>
            <a:ext cx="4621229" cy="1744260"/>
          </a:xfrm>
          <a:custGeom>
            <a:avLst/>
            <a:gdLst>
              <a:gd name="connsiteX0" fmla="*/ 0 w 5591934"/>
              <a:gd name="connsiteY0" fmla="*/ 181205 h 2249074"/>
              <a:gd name="connsiteX1" fmla="*/ 950263 w 5591934"/>
              <a:gd name="connsiteY1" fmla="*/ 98978 h 2249074"/>
              <a:gd name="connsiteX2" fmla="*/ 950263 w 5591934"/>
              <a:gd name="connsiteY2" fmla="*/ 775071 h 2249074"/>
              <a:gd name="connsiteX3" fmla="*/ 1973624 w 5591934"/>
              <a:gd name="connsiteY3" fmla="*/ 555797 h 2249074"/>
              <a:gd name="connsiteX4" fmla="*/ 1251789 w 5591934"/>
              <a:gd name="connsiteY4" fmla="*/ 1560800 h 2249074"/>
              <a:gd name="connsiteX5" fmla="*/ 922852 w 5591934"/>
              <a:gd name="connsiteY5" fmla="*/ 1880573 h 2249074"/>
              <a:gd name="connsiteX6" fmla="*/ 1653824 w 5591934"/>
              <a:gd name="connsiteY6" fmla="*/ 2136392 h 2249074"/>
              <a:gd name="connsiteX7" fmla="*/ 2229464 w 5591934"/>
              <a:gd name="connsiteY7" fmla="*/ 2163801 h 2249074"/>
              <a:gd name="connsiteX8" fmla="*/ 3426430 w 5591934"/>
              <a:gd name="connsiteY8" fmla="*/ 1624754 h 2249074"/>
              <a:gd name="connsiteX9" fmla="*/ 3225413 w 5591934"/>
              <a:gd name="connsiteY9" fmla="*/ 1423754 h 2249074"/>
              <a:gd name="connsiteX10" fmla="*/ 3654859 w 5591934"/>
              <a:gd name="connsiteY10" fmla="*/ 1222753 h 2249074"/>
              <a:gd name="connsiteX11" fmla="*/ 3590899 w 5591934"/>
              <a:gd name="connsiteY11" fmla="*/ 948662 h 2249074"/>
              <a:gd name="connsiteX12" fmla="*/ 4349282 w 5591934"/>
              <a:gd name="connsiteY12" fmla="*/ 902980 h 2249074"/>
              <a:gd name="connsiteX13" fmla="*/ 4879237 w 5591934"/>
              <a:gd name="connsiteY13" fmla="*/ 1588209 h 2249074"/>
              <a:gd name="connsiteX14" fmla="*/ 5591934 w 5591934"/>
              <a:gd name="connsiteY14" fmla="*/ 2218620 h 224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91934" h="2249074">
                <a:moveTo>
                  <a:pt x="0" y="181205"/>
                </a:moveTo>
                <a:cubicBezTo>
                  <a:pt x="395943" y="90602"/>
                  <a:pt x="791886" y="0"/>
                  <a:pt x="950263" y="98978"/>
                </a:cubicBezTo>
                <a:cubicBezTo>
                  <a:pt x="1108640" y="197956"/>
                  <a:pt x="779703" y="698934"/>
                  <a:pt x="950263" y="775071"/>
                </a:cubicBezTo>
                <a:cubicBezTo>
                  <a:pt x="1120823" y="851208"/>
                  <a:pt x="1923370" y="424842"/>
                  <a:pt x="1973624" y="555797"/>
                </a:cubicBezTo>
                <a:cubicBezTo>
                  <a:pt x="2023878" y="686752"/>
                  <a:pt x="1426918" y="1340004"/>
                  <a:pt x="1251789" y="1560800"/>
                </a:cubicBezTo>
                <a:cubicBezTo>
                  <a:pt x="1076660" y="1781596"/>
                  <a:pt x="855846" y="1784641"/>
                  <a:pt x="922852" y="1880573"/>
                </a:cubicBezTo>
                <a:cubicBezTo>
                  <a:pt x="989858" y="1976505"/>
                  <a:pt x="1436055" y="2089187"/>
                  <a:pt x="1653824" y="2136392"/>
                </a:cubicBezTo>
                <a:cubicBezTo>
                  <a:pt x="1871593" y="2183597"/>
                  <a:pt x="1934030" y="2249074"/>
                  <a:pt x="2229464" y="2163801"/>
                </a:cubicBezTo>
                <a:cubicBezTo>
                  <a:pt x="2524898" y="2078528"/>
                  <a:pt x="3260438" y="1748095"/>
                  <a:pt x="3426430" y="1624754"/>
                </a:cubicBezTo>
                <a:cubicBezTo>
                  <a:pt x="3592422" y="1501413"/>
                  <a:pt x="3187342" y="1490754"/>
                  <a:pt x="3225413" y="1423754"/>
                </a:cubicBezTo>
                <a:cubicBezTo>
                  <a:pt x="3263484" y="1356754"/>
                  <a:pt x="3593945" y="1301935"/>
                  <a:pt x="3654859" y="1222753"/>
                </a:cubicBezTo>
                <a:cubicBezTo>
                  <a:pt x="3715773" y="1143571"/>
                  <a:pt x="3475162" y="1001957"/>
                  <a:pt x="3590899" y="948662"/>
                </a:cubicBezTo>
                <a:cubicBezTo>
                  <a:pt x="3706636" y="895367"/>
                  <a:pt x="4134559" y="796389"/>
                  <a:pt x="4349282" y="902980"/>
                </a:cubicBezTo>
                <a:cubicBezTo>
                  <a:pt x="4564005" y="1009571"/>
                  <a:pt x="4672128" y="1368936"/>
                  <a:pt x="4879237" y="1588209"/>
                </a:cubicBezTo>
                <a:cubicBezTo>
                  <a:pt x="5086346" y="1807482"/>
                  <a:pt x="5591934" y="2218620"/>
                  <a:pt x="5591934" y="2218620"/>
                </a:cubicBezTo>
              </a:path>
            </a:pathLst>
          </a:custGeom>
          <a:ln w="508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7" name="Freeform 16"/>
          <p:cNvSpPr/>
          <p:nvPr/>
        </p:nvSpPr>
        <p:spPr>
          <a:xfrm>
            <a:off x="2062026" y="3856135"/>
            <a:ext cx="5103237" cy="2139877"/>
          </a:xfrm>
          <a:custGeom>
            <a:avLst/>
            <a:gdLst>
              <a:gd name="connsiteX0" fmla="*/ 181220 w 6175189"/>
              <a:gd name="connsiteY0" fmla="*/ 740047 h 2759188"/>
              <a:gd name="connsiteX1" fmla="*/ 345689 w 6175189"/>
              <a:gd name="connsiteY1" fmla="*/ 301500 h 2759188"/>
              <a:gd name="connsiteX2" fmla="*/ 2255353 w 6175189"/>
              <a:gd name="connsiteY2" fmla="*/ 255818 h 2759188"/>
              <a:gd name="connsiteX3" fmla="*/ 2319313 w 6175189"/>
              <a:gd name="connsiteY3" fmla="*/ 986729 h 2759188"/>
              <a:gd name="connsiteX4" fmla="*/ 2374136 w 6175189"/>
              <a:gd name="connsiteY4" fmla="*/ 1269957 h 2759188"/>
              <a:gd name="connsiteX5" fmla="*/ 2456370 w 6175189"/>
              <a:gd name="connsiteY5" fmla="*/ 1818140 h 2759188"/>
              <a:gd name="connsiteX6" fmla="*/ 4018822 w 6175189"/>
              <a:gd name="connsiteY6" fmla="*/ 867956 h 2759188"/>
              <a:gd name="connsiteX7" fmla="*/ 4411719 w 6175189"/>
              <a:gd name="connsiteY7" fmla="*/ 849683 h 2759188"/>
              <a:gd name="connsiteX8" fmla="*/ 3982274 w 6175189"/>
              <a:gd name="connsiteY8" fmla="*/ 301500 h 2759188"/>
              <a:gd name="connsiteX9" fmla="*/ 4658422 w 6175189"/>
              <a:gd name="connsiteY9" fmla="*/ 100500 h 2759188"/>
              <a:gd name="connsiteX10" fmla="*/ 5425943 w 6175189"/>
              <a:gd name="connsiteY10" fmla="*/ 904502 h 2759188"/>
              <a:gd name="connsiteX11" fmla="*/ 5827977 w 6175189"/>
              <a:gd name="connsiteY11" fmla="*/ 1525776 h 2759188"/>
              <a:gd name="connsiteX12" fmla="*/ 6175189 w 6175189"/>
              <a:gd name="connsiteY12" fmla="*/ 2119641 h 2759188"/>
              <a:gd name="connsiteX13" fmla="*/ 5827977 w 6175189"/>
              <a:gd name="connsiteY13" fmla="*/ 2759188 h 275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75189" h="2759188">
                <a:moveTo>
                  <a:pt x="181220" y="740047"/>
                </a:moveTo>
                <a:cubicBezTo>
                  <a:pt x="90610" y="561126"/>
                  <a:pt x="0" y="382205"/>
                  <a:pt x="345689" y="301500"/>
                </a:cubicBezTo>
                <a:cubicBezTo>
                  <a:pt x="691378" y="220795"/>
                  <a:pt x="1926416" y="141613"/>
                  <a:pt x="2255353" y="255818"/>
                </a:cubicBezTo>
                <a:cubicBezTo>
                  <a:pt x="2584290" y="370023"/>
                  <a:pt x="2299516" y="817706"/>
                  <a:pt x="2319313" y="986729"/>
                </a:cubicBezTo>
                <a:cubicBezTo>
                  <a:pt x="2339110" y="1155752"/>
                  <a:pt x="2351293" y="1131389"/>
                  <a:pt x="2374136" y="1269957"/>
                </a:cubicBezTo>
                <a:cubicBezTo>
                  <a:pt x="2396979" y="1408525"/>
                  <a:pt x="2182256" y="1885140"/>
                  <a:pt x="2456370" y="1818140"/>
                </a:cubicBezTo>
                <a:cubicBezTo>
                  <a:pt x="2730484" y="1751140"/>
                  <a:pt x="3692931" y="1029365"/>
                  <a:pt x="4018822" y="867956"/>
                </a:cubicBezTo>
                <a:cubicBezTo>
                  <a:pt x="4344713" y="706547"/>
                  <a:pt x="4417810" y="944092"/>
                  <a:pt x="4411719" y="849683"/>
                </a:cubicBezTo>
                <a:cubicBezTo>
                  <a:pt x="4405628" y="755274"/>
                  <a:pt x="3941157" y="426364"/>
                  <a:pt x="3982274" y="301500"/>
                </a:cubicBezTo>
                <a:cubicBezTo>
                  <a:pt x="4023391" y="176636"/>
                  <a:pt x="4417811" y="0"/>
                  <a:pt x="4658422" y="100500"/>
                </a:cubicBezTo>
                <a:cubicBezTo>
                  <a:pt x="4899033" y="201000"/>
                  <a:pt x="5231017" y="666956"/>
                  <a:pt x="5425943" y="904502"/>
                </a:cubicBezTo>
                <a:cubicBezTo>
                  <a:pt x="5620869" y="1142048"/>
                  <a:pt x="5703103" y="1323253"/>
                  <a:pt x="5827977" y="1525776"/>
                </a:cubicBezTo>
                <a:cubicBezTo>
                  <a:pt x="5952851" y="1728299"/>
                  <a:pt x="6175189" y="1914072"/>
                  <a:pt x="6175189" y="2119641"/>
                </a:cubicBezTo>
                <a:cubicBezTo>
                  <a:pt x="6175189" y="2325210"/>
                  <a:pt x="5827977" y="2759188"/>
                  <a:pt x="5827977" y="2759188"/>
                </a:cubicBezTo>
              </a:path>
            </a:pathLst>
          </a:custGeom>
          <a:ln w="508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5" name="Group 17"/>
          <p:cNvGrpSpPr/>
          <p:nvPr/>
        </p:nvGrpSpPr>
        <p:grpSpPr>
          <a:xfrm>
            <a:off x="2236667" y="3240120"/>
            <a:ext cx="5166162" cy="2673666"/>
            <a:chOff x="1926415" y="3212963"/>
            <a:chExt cx="6251332" cy="3447463"/>
          </a:xfrm>
        </p:grpSpPr>
        <p:sp>
          <p:nvSpPr>
            <p:cNvPr id="19" name="Freeform 18"/>
            <p:cNvSpPr/>
            <p:nvPr/>
          </p:nvSpPr>
          <p:spPr>
            <a:xfrm>
              <a:off x="1926415" y="3589077"/>
              <a:ext cx="1609661" cy="1110071"/>
            </a:xfrm>
            <a:custGeom>
              <a:avLst/>
              <a:gdLst>
                <a:gd name="connsiteX0" fmla="*/ 10660 w 1609661"/>
                <a:gd name="connsiteY0" fmla="*/ 1107026 h 1110071"/>
                <a:gd name="connsiteX1" fmla="*/ 28934 w 1609661"/>
                <a:gd name="connsiteY1" fmla="*/ 1043071 h 1110071"/>
                <a:gd name="connsiteX2" fmla="*/ 184266 w 1609661"/>
                <a:gd name="connsiteY2" fmla="*/ 705025 h 1110071"/>
                <a:gd name="connsiteX3" fmla="*/ 960923 w 1609661"/>
                <a:gd name="connsiteY3" fmla="*/ 668479 h 1110071"/>
                <a:gd name="connsiteX4" fmla="*/ 1043158 w 1609661"/>
                <a:gd name="connsiteY4" fmla="*/ 202523 h 1110071"/>
                <a:gd name="connsiteX5" fmla="*/ 1490878 w 1609661"/>
                <a:gd name="connsiteY5" fmla="*/ 28932 h 1110071"/>
                <a:gd name="connsiteX6" fmla="*/ 1609661 w 1609661"/>
                <a:gd name="connsiteY6" fmla="*/ 28932 h 111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661" h="1110071">
                  <a:moveTo>
                    <a:pt x="10660" y="1107026"/>
                  </a:moveTo>
                  <a:cubicBezTo>
                    <a:pt x="5330" y="1108548"/>
                    <a:pt x="0" y="1110071"/>
                    <a:pt x="28934" y="1043071"/>
                  </a:cubicBezTo>
                  <a:cubicBezTo>
                    <a:pt x="57868" y="976071"/>
                    <a:pt x="28935" y="767457"/>
                    <a:pt x="184266" y="705025"/>
                  </a:cubicBezTo>
                  <a:cubicBezTo>
                    <a:pt x="339597" y="642593"/>
                    <a:pt x="817774" y="752229"/>
                    <a:pt x="960923" y="668479"/>
                  </a:cubicBezTo>
                  <a:cubicBezTo>
                    <a:pt x="1104072" y="584729"/>
                    <a:pt x="954832" y="309114"/>
                    <a:pt x="1043158" y="202523"/>
                  </a:cubicBezTo>
                  <a:cubicBezTo>
                    <a:pt x="1131484" y="95932"/>
                    <a:pt x="1396461" y="57864"/>
                    <a:pt x="1490878" y="28932"/>
                  </a:cubicBezTo>
                  <a:cubicBezTo>
                    <a:pt x="1585295" y="0"/>
                    <a:pt x="1609661" y="28932"/>
                    <a:pt x="1609661" y="28932"/>
                  </a:cubicBezTo>
                </a:path>
              </a:pathLst>
            </a:custGeom>
            <a:ln w="508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0" name="Freeform 19"/>
            <p:cNvSpPr/>
            <p:nvPr/>
          </p:nvSpPr>
          <p:spPr>
            <a:xfrm>
              <a:off x="3840647" y="3214486"/>
              <a:ext cx="1879207" cy="403523"/>
            </a:xfrm>
            <a:custGeom>
              <a:avLst/>
              <a:gdLst>
                <a:gd name="connsiteX0" fmla="*/ 124875 w 1879207"/>
                <a:gd name="connsiteY0" fmla="*/ 403523 h 403523"/>
                <a:gd name="connsiteX1" fmla="*/ 97463 w 1879207"/>
                <a:gd name="connsiteY1" fmla="*/ 120295 h 403523"/>
                <a:gd name="connsiteX2" fmla="*/ 709652 w 1879207"/>
                <a:gd name="connsiteY2" fmla="*/ 19795 h 403523"/>
                <a:gd name="connsiteX3" fmla="*/ 956355 w 1879207"/>
                <a:gd name="connsiteY3" fmla="*/ 239068 h 403523"/>
                <a:gd name="connsiteX4" fmla="*/ 1440624 w 1879207"/>
                <a:gd name="connsiteY4" fmla="*/ 175113 h 403523"/>
                <a:gd name="connsiteX5" fmla="*/ 1504584 w 1879207"/>
                <a:gd name="connsiteY5" fmla="*/ 330432 h 403523"/>
                <a:gd name="connsiteX6" fmla="*/ 1742150 w 1879207"/>
                <a:gd name="connsiteY6" fmla="*/ 330432 h 403523"/>
                <a:gd name="connsiteX7" fmla="*/ 1879207 w 1879207"/>
                <a:gd name="connsiteY7" fmla="*/ 248204 h 40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9207" h="403523">
                  <a:moveTo>
                    <a:pt x="124875" y="403523"/>
                  </a:moveTo>
                  <a:cubicBezTo>
                    <a:pt x="62437" y="293886"/>
                    <a:pt x="0" y="184250"/>
                    <a:pt x="97463" y="120295"/>
                  </a:cubicBezTo>
                  <a:cubicBezTo>
                    <a:pt x="194926" y="56340"/>
                    <a:pt x="566503" y="0"/>
                    <a:pt x="709652" y="19795"/>
                  </a:cubicBezTo>
                  <a:cubicBezTo>
                    <a:pt x="852801" y="39590"/>
                    <a:pt x="834526" y="213182"/>
                    <a:pt x="956355" y="239068"/>
                  </a:cubicBezTo>
                  <a:cubicBezTo>
                    <a:pt x="1078184" y="264954"/>
                    <a:pt x="1349253" y="159886"/>
                    <a:pt x="1440624" y="175113"/>
                  </a:cubicBezTo>
                  <a:cubicBezTo>
                    <a:pt x="1531995" y="190340"/>
                    <a:pt x="1454330" y="304546"/>
                    <a:pt x="1504584" y="330432"/>
                  </a:cubicBezTo>
                  <a:cubicBezTo>
                    <a:pt x="1554838" y="356318"/>
                    <a:pt x="1679713" y="344137"/>
                    <a:pt x="1742150" y="330432"/>
                  </a:cubicBezTo>
                  <a:cubicBezTo>
                    <a:pt x="1804587" y="316727"/>
                    <a:pt x="1879207" y="248204"/>
                    <a:pt x="1879207" y="248204"/>
                  </a:cubicBezTo>
                </a:path>
              </a:pathLst>
            </a:custGeom>
            <a:ln w="381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1" name="Freeform 20"/>
            <p:cNvSpPr/>
            <p:nvPr/>
          </p:nvSpPr>
          <p:spPr>
            <a:xfrm>
              <a:off x="6386866" y="3212963"/>
              <a:ext cx="1790881" cy="3447463"/>
            </a:xfrm>
            <a:custGeom>
              <a:avLst/>
              <a:gdLst>
                <a:gd name="connsiteX0" fmla="*/ 0 w 1790881"/>
                <a:gd name="connsiteY0" fmla="*/ 368500 h 3447463"/>
                <a:gd name="connsiteX1" fmla="*/ 301526 w 1790881"/>
                <a:gd name="connsiteY1" fmla="*/ 313682 h 3447463"/>
                <a:gd name="connsiteX2" fmla="*/ 319800 w 1790881"/>
                <a:gd name="connsiteY2" fmla="*/ 158364 h 3447463"/>
                <a:gd name="connsiteX3" fmla="*/ 730972 w 1790881"/>
                <a:gd name="connsiteY3" fmla="*/ 140091 h 3447463"/>
                <a:gd name="connsiteX4" fmla="*/ 1032497 w 1790881"/>
                <a:gd name="connsiteY4" fmla="*/ 48727 h 3447463"/>
                <a:gd name="connsiteX5" fmla="*/ 1726921 w 1790881"/>
                <a:gd name="connsiteY5" fmla="*/ 432455 h 3447463"/>
                <a:gd name="connsiteX6" fmla="*/ 1416258 w 1790881"/>
                <a:gd name="connsiteY6" fmla="*/ 587774 h 3447463"/>
                <a:gd name="connsiteX7" fmla="*/ 1544178 w 1790881"/>
                <a:gd name="connsiteY7" fmla="*/ 770501 h 3447463"/>
                <a:gd name="connsiteX8" fmla="*/ 1297475 w 1790881"/>
                <a:gd name="connsiteY8" fmla="*/ 825320 h 3447463"/>
                <a:gd name="connsiteX9" fmla="*/ 1617275 w 1790881"/>
                <a:gd name="connsiteY9" fmla="*/ 1181639 h 3447463"/>
                <a:gd name="connsiteX10" fmla="*/ 1023360 w 1790881"/>
                <a:gd name="connsiteY10" fmla="*/ 1291275 h 3447463"/>
                <a:gd name="connsiteX11" fmla="*/ 1361435 w 1790881"/>
                <a:gd name="connsiteY11" fmla="*/ 1556231 h 3447463"/>
                <a:gd name="connsiteX12" fmla="*/ 1288338 w 1790881"/>
                <a:gd name="connsiteY12" fmla="*/ 1775504 h 3447463"/>
                <a:gd name="connsiteX13" fmla="*/ 886303 w 1790881"/>
                <a:gd name="connsiteY13" fmla="*/ 2077005 h 3447463"/>
                <a:gd name="connsiteX14" fmla="*/ 1178692 w 1790881"/>
                <a:gd name="connsiteY14" fmla="*/ 2625188 h 3447463"/>
                <a:gd name="connsiteX15" fmla="*/ 1196966 w 1790881"/>
                <a:gd name="connsiteY15" fmla="*/ 3447463 h 344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90881" h="3447463">
                  <a:moveTo>
                    <a:pt x="0" y="368500"/>
                  </a:moveTo>
                  <a:cubicBezTo>
                    <a:pt x="124113" y="358602"/>
                    <a:pt x="248226" y="348705"/>
                    <a:pt x="301526" y="313682"/>
                  </a:cubicBezTo>
                  <a:cubicBezTo>
                    <a:pt x="354826" y="278659"/>
                    <a:pt x="248226" y="187296"/>
                    <a:pt x="319800" y="158364"/>
                  </a:cubicBezTo>
                  <a:cubicBezTo>
                    <a:pt x="391374" y="129432"/>
                    <a:pt x="612189" y="158364"/>
                    <a:pt x="730972" y="140091"/>
                  </a:cubicBezTo>
                  <a:cubicBezTo>
                    <a:pt x="849755" y="121818"/>
                    <a:pt x="866506" y="0"/>
                    <a:pt x="1032497" y="48727"/>
                  </a:cubicBezTo>
                  <a:cubicBezTo>
                    <a:pt x="1198488" y="97454"/>
                    <a:pt x="1662961" y="342614"/>
                    <a:pt x="1726921" y="432455"/>
                  </a:cubicBezTo>
                  <a:cubicBezTo>
                    <a:pt x="1790881" y="522296"/>
                    <a:pt x="1446715" y="531433"/>
                    <a:pt x="1416258" y="587774"/>
                  </a:cubicBezTo>
                  <a:cubicBezTo>
                    <a:pt x="1385801" y="644115"/>
                    <a:pt x="1563975" y="730910"/>
                    <a:pt x="1544178" y="770501"/>
                  </a:cubicBezTo>
                  <a:cubicBezTo>
                    <a:pt x="1524381" y="810092"/>
                    <a:pt x="1285292" y="756797"/>
                    <a:pt x="1297475" y="825320"/>
                  </a:cubicBezTo>
                  <a:cubicBezTo>
                    <a:pt x="1309658" y="893843"/>
                    <a:pt x="1662961" y="1103980"/>
                    <a:pt x="1617275" y="1181639"/>
                  </a:cubicBezTo>
                  <a:cubicBezTo>
                    <a:pt x="1571589" y="1259298"/>
                    <a:pt x="1066000" y="1228843"/>
                    <a:pt x="1023360" y="1291275"/>
                  </a:cubicBezTo>
                  <a:cubicBezTo>
                    <a:pt x="980720" y="1353707"/>
                    <a:pt x="1317272" y="1475526"/>
                    <a:pt x="1361435" y="1556231"/>
                  </a:cubicBezTo>
                  <a:cubicBezTo>
                    <a:pt x="1405598" y="1636936"/>
                    <a:pt x="1367527" y="1688708"/>
                    <a:pt x="1288338" y="1775504"/>
                  </a:cubicBezTo>
                  <a:cubicBezTo>
                    <a:pt x="1209149" y="1862300"/>
                    <a:pt x="904577" y="1935391"/>
                    <a:pt x="886303" y="2077005"/>
                  </a:cubicBezTo>
                  <a:cubicBezTo>
                    <a:pt x="868029" y="2218619"/>
                    <a:pt x="1126915" y="2396778"/>
                    <a:pt x="1178692" y="2625188"/>
                  </a:cubicBezTo>
                  <a:cubicBezTo>
                    <a:pt x="1230469" y="2853598"/>
                    <a:pt x="1196966" y="3447463"/>
                    <a:pt x="1196966" y="3447463"/>
                  </a:cubicBezTo>
                </a:path>
              </a:pathLst>
            </a:custGeom>
            <a:ln w="508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
        <p:nvSpPr>
          <p:cNvPr id="22" name="Freeform 21"/>
          <p:cNvSpPr/>
          <p:nvPr/>
        </p:nvSpPr>
        <p:spPr>
          <a:xfrm>
            <a:off x="2132861" y="4245662"/>
            <a:ext cx="4621229" cy="1744260"/>
          </a:xfrm>
          <a:custGeom>
            <a:avLst/>
            <a:gdLst>
              <a:gd name="connsiteX0" fmla="*/ 0 w 5591934"/>
              <a:gd name="connsiteY0" fmla="*/ 181205 h 2249074"/>
              <a:gd name="connsiteX1" fmla="*/ 950263 w 5591934"/>
              <a:gd name="connsiteY1" fmla="*/ 98978 h 2249074"/>
              <a:gd name="connsiteX2" fmla="*/ 950263 w 5591934"/>
              <a:gd name="connsiteY2" fmla="*/ 775071 h 2249074"/>
              <a:gd name="connsiteX3" fmla="*/ 1973624 w 5591934"/>
              <a:gd name="connsiteY3" fmla="*/ 555797 h 2249074"/>
              <a:gd name="connsiteX4" fmla="*/ 1251789 w 5591934"/>
              <a:gd name="connsiteY4" fmla="*/ 1560800 h 2249074"/>
              <a:gd name="connsiteX5" fmla="*/ 922852 w 5591934"/>
              <a:gd name="connsiteY5" fmla="*/ 1880573 h 2249074"/>
              <a:gd name="connsiteX6" fmla="*/ 1653824 w 5591934"/>
              <a:gd name="connsiteY6" fmla="*/ 2136392 h 2249074"/>
              <a:gd name="connsiteX7" fmla="*/ 2229464 w 5591934"/>
              <a:gd name="connsiteY7" fmla="*/ 2163801 h 2249074"/>
              <a:gd name="connsiteX8" fmla="*/ 3426430 w 5591934"/>
              <a:gd name="connsiteY8" fmla="*/ 1624754 h 2249074"/>
              <a:gd name="connsiteX9" fmla="*/ 3225413 w 5591934"/>
              <a:gd name="connsiteY9" fmla="*/ 1423754 h 2249074"/>
              <a:gd name="connsiteX10" fmla="*/ 3654859 w 5591934"/>
              <a:gd name="connsiteY10" fmla="*/ 1222753 h 2249074"/>
              <a:gd name="connsiteX11" fmla="*/ 3590899 w 5591934"/>
              <a:gd name="connsiteY11" fmla="*/ 948662 h 2249074"/>
              <a:gd name="connsiteX12" fmla="*/ 4349282 w 5591934"/>
              <a:gd name="connsiteY12" fmla="*/ 902980 h 2249074"/>
              <a:gd name="connsiteX13" fmla="*/ 4879237 w 5591934"/>
              <a:gd name="connsiteY13" fmla="*/ 1588209 h 2249074"/>
              <a:gd name="connsiteX14" fmla="*/ 5591934 w 5591934"/>
              <a:gd name="connsiteY14" fmla="*/ 2218620 h 224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91934" h="2249074">
                <a:moveTo>
                  <a:pt x="0" y="181205"/>
                </a:moveTo>
                <a:cubicBezTo>
                  <a:pt x="395943" y="90602"/>
                  <a:pt x="791886" y="0"/>
                  <a:pt x="950263" y="98978"/>
                </a:cubicBezTo>
                <a:cubicBezTo>
                  <a:pt x="1108640" y="197956"/>
                  <a:pt x="779703" y="698934"/>
                  <a:pt x="950263" y="775071"/>
                </a:cubicBezTo>
                <a:cubicBezTo>
                  <a:pt x="1120823" y="851208"/>
                  <a:pt x="1923370" y="424842"/>
                  <a:pt x="1973624" y="555797"/>
                </a:cubicBezTo>
                <a:cubicBezTo>
                  <a:pt x="2023878" y="686752"/>
                  <a:pt x="1426918" y="1340004"/>
                  <a:pt x="1251789" y="1560800"/>
                </a:cubicBezTo>
                <a:cubicBezTo>
                  <a:pt x="1076660" y="1781596"/>
                  <a:pt x="855846" y="1784641"/>
                  <a:pt x="922852" y="1880573"/>
                </a:cubicBezTo>
                <a:cubicBezTo>
                  <a:pt x="989858" y="1976505"/>
                  <a:pt x="1436055" y="2089187"/>
                  <a:pt x="1653824" y="2136392"/>
                </a:cubicBezTo>
                <a:cubicBezTo>
                  <a:pt x="1871593" y="2183597"/>
                  <a:pt x="1934030" y="2249074"/>
                  <a:pt x="2229464" y="2163801"/>
                </a:cubicBezTo>
                <a:cubicBezTo>
                  <a:pt x="2524898" y="2078528"/>
                  <a:pt x="3260438" y="1748095"/>
                  <a:pt x="3426430" y="1624754"/>
                </a:cubicBezTo>
                <a:cubicBezTo>
                  <a:pt x="3592422" y="1501413"/>
                  <a:pt x="3187342" y="1490754"/>
                  <a:pt x="3225413" y="1423754"/>
                </a:cubicBezTo>
                <a:cubicBezTo>
                  <a:pt x="3263484" y="1356754"/>
                  <a:pt x="3593945" y="1301935"/>
                  <a:pt x="3654859" y="1222753"/>
                </a:cubicBezTo>
                <a:cubicBezTo>
                  <a:pt x="3715773" y="1143571"/>
                  <a:pt x="3475162" y="1001957"/>
                  <a:pt x="3590899" y="948662"/>
                </a:cubicBezTo>
                <a:cubicBezTo>
                  <a:pt x="3706636" y="895367"/>
                  <a:pt x="4134559" y="796389"/>
                  <a:pt x="4349282" y="902980"/>
                </a:cubicBezTo>
                <a:cubicBezTo>
                  <a:pt x="4564005" y="1009571"/>
                  <a:pt x="4672128" y="1368936"/>
                  <a:pt x="4879237" y="1588209"/>
                </a:cubicBezTo>
                <a:cubicBezTo>
                  <a:pt x="5086346" y="1807482"/>
                  <a:pt x="5591934" y="2218620"/>
                  <a:pt x="5591934" y="2218620"/>
                </a:cubicBezTo>
              </a:path>
            </a:pathLst>
          </a:custGeom>
          <a:ln w="508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3" name="Freeform 22"/>
          <p:cNvSpPr/>
          <p:nvPr/>
        </p:nvSpPr>
        <p:spPr>
          <a:xfrm>
            <a:off x="2138226" y="3703735"/>
            <a:ext cx="5103237" cy="2139877"/>
          </a:xfrm>
          <a:custGeom>
            <a:avLst/>
            <a:gdLst>
              <a:gd name="connsiteX0" fmla="*/ 181220 w 6175189"/>
              <a:gd name="connsiteY0" fmla="*/ 740047 h 2759188"/>
              <a:gd name="connsiteX1" fmla="*/ 345689 w 6175189"/>
              <a:gd name="connsiteY1" fmla="*/ 301500 h 2759188"/>
              <a:gd name="connsiteX2" fmla="*/ 2255353 w 6175189"/>
              <a:gd name="connsiteY2" fmla="*/ 255818 h 2759188"/>
              <a:gd name="connsiteX3" fmla="*/ 2319313 w 6175189"/>
              <a:gd name="connsiteY3" fmla="*/ 986729 h 2759188"/>
              <a:gd name="connsiteX4" fmla="*/ 2374136 w 6175189"/>
              <a:gd name="connsiteY4" fmla="*/ 1269957 h 2759188"/>
              <a:gd name="connsiteX5" fmla="*/ 2456370 w 6175189"/>
              <a:gd name="connsiteY5" fmla="*/ 1818140 h 2759188"/>
              <a:gd name="connsiteX6" fmla="*/ 4018822 w 6175189"/>
              <a:gd name="connsiteY6" fmla="*/ 867956 h 2759188"/>
              <a:gd name="connsiteX7" fmla="*/ 4411719 w 6175189"/>
              <a:gd name="connsiteY7" fmla="*/ 849683 h 2759188"/>
              <a:gd name="connsiteX8" fmla="*/ 3982274 w 6175189"/>
              <a:gd name="connsiteY8" fmla="*/ 301500 h 2759188"/>
              <a:gd name="connsiteX9" fmla="*/ 4658422 w 6175189"/>
              <a:gd name="connsiteY9" fmla="*/ 100500 h 2759188"/>
              <a:gd name="connsiteX10" fmla="*/ 5425943 w 6175189"/>
              <a:gd name="connsiteY10" fmla="*/ 904502 h 2759188"/>
              <a:gd name="connsiteX11" fmla="*/ 5827977 w 6175189"/>
              <a:gd name="connsiteY11" fmla="*/ 1525776 h 2759188"/>
              <a:gd name="connsiteX12" fmla="*/ 6175189 w 6175189"/>
              <a:gd name="connsiteY12" fmla="*/ 2119641 h 2759188"/>
              <a:gd name="connsiteX13" fmla="*/ 5827977 w 6175189"/>
              <a:gd name="connsiteY13" fmla="*/ 2759188 h 275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75189" h="2759188">
                <a:moveTo>
                  <a:pt x="181220" y="740047"/>
                </a:moveTo>
                <a:cubicBezTo>
                  <a:pt x="90610" y="561126"/>
                  <a:pt x="0" y="382205"/>
                  <a:pt x="345689" y="301500"/>
                </a:cubicBezTo>
                <a:cubicBezTo>
                  <a:pt x="691378" y="220795"/>
                  <a:pt x="1926416" y="141613"/>
                  <a:pt x="2255353" y="255818"/>
                </a:cubicBezTo>
                <a:cubicBezTo>
                  <a:pt x="2584290" y="370023"/>
                  <a:pt x="2299516" y="817706"/>
                  <a:pt x="2319313" y="986729"/>
                </a:cubicBezTo>
                <a:cubicBezTo>
                  <a:pt x="2339110" y="1155752"/>
                  <a:pt x="2351293" y="1131389"/>
                  <a:pt x="2374136" y="1269957"/>
                </a:cubicBezTo>
                <a:cubicBezTo>
                  <a:pt x="2396979" y="1408525"/>
                  <a:pt x="2182256" y="1885140"/>
                  <a:pt x="2456370" y="1818140"/>
                </a:cubicBezTo>
                <a:cubicBezTo>
                  <a:pt x="2730484" y="1751140"/>
                  <a:pt x="3692931" y="1029365"/>
                  <a:pt x="4018822" y="867956"/>
                </a:cubicBezTo>
                <a:cubicBezTo>
                  <a:pt x="4344713" y="706547"/>
                  <a:pt x="4417810" y="944092"/>
                  <a:pt x="4411719" y="849683"/>
                </a:cubicBezTo>
                <a:cubicBezTo>
                  <a:pt x="4405628" y="755274"/>
                  <a:pt x="3941157" y="426364"/>
                  <a:pt x="3982274" y="301500"/>
                </a:cubicBezTo>
                <a:cubicBezTo>
                  <a:pt x="4023391" y="176636"/>
                  <a:pt x="4417811" y="0"/>
                  <a:pt x="4658422" y="100500"/>
                </a:cubicBezTo>
                <a:cubicBezTo>
                  <a:pt x="4899033" y="201000"/>
                  <a:pt x="5231017" y="666956"/>
                  <a:pt x="5425943" y="904502"/>
                </a:cubicBezTo>
                <a:cubicBezTo>
                  <a:pt x="5620869" y="1142048"/>
                  <a:pt x="5703103" y="1323253"/>
                  <a:pt x="5827977" y="1525776"/>
                </a:cubicBezTo>
                <a:cubicBezTo>
                  <a:pt x="5952851" y="1728299"/>
                  <a:pt x="6175189" y="1914072"/>
                  <a:pt x="6175189" y="2119641"/>
                </a:cubicBezTo>
                <a:cubicBezTo>
                  <a:pt x="6175189" y="2325210"/>
                  <a:pt x="5827977" y="2759188"/>
                  <a:pt x="5827977" y="2759188"/>
                </a:cubicBezTo>
              </a:path>
            </a:pathLst>
          </a:custGeom>
          <a:ln w="508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6" name="Group 23"/>
          <p:cNvGrpSpPr/>
          <p:nvPr/>
        </p:nvGrpSpPr>
        <p:grpSpPr>
          <a:xfrm>
            <a:off x="2312867" y="3087720"/>
            <a:ext cx="5166162" cy="2673666"/>
            <a:chOff x="1926415" y="3212963"/>
            <a:chExt cx="6251332" cy="3447463"/>
          </a:xfrm>
        </p:grpSpPr>
        <p:sp>
          <p:nvSpPr>
            <p:cNvPr id="25" name="Freeform 24"/>
            <p:cNvSpPr/>
            <p:nvPr/>
          </p:nvSpPr>
          <p:spPr>
            <a:xfrm>
              <a:off x="1926415" y="3589077"/>
              <a:ext cx="1609661" cy="1110071"/>
            </a:xfrm>
            <a:custGeom>
              <a:avLst/>
              <a:gdLst>
                <a:gd name="connsiteX0" fmla="*/ 10660 w 1609661"/>
                <a:gd name="connsiteY0" fmla="*/ 1107026 h 1110071"/>
                <a:gd name="connsiteX1" fmla="*/ 28934 w 1609661"/>
                <a:gd name="connsiteY1" fmla="*/ 1043071 h 1110071"/>
                <a:gd name="connsiteX2" fmla="*/ 184266 w 1609661"/>
                <a:gd name="connsiteY2" fmla="*/ 705025 h 1110071"/>
                <a:gd name="connsiteX3" fmla="*/ 960923 w 1609661"/>
                <a:gd name="connsiteY3" fmla="*/ 668479 h 1110071"/>
                <a:gd name="connsiteX4" fmla="*/ 1043158 w 1609661"/>
                <a:gd name="connsiteY4" fmla="*/ 202523 h 1110071"/>
                <a:gd name="connsiteX5" fmla="*/ 1490878 w 1609661"/>
                <a:gd name="connsiteY5" fmla="*/ 28932 h 1110071"/>
                <a:gd name="connsiteX6" fmla="*/ 1609661 w 1609661"/>
                <a:gd name="connsiteY6" fmla="*/ 28932 h 111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661" h="1110071">
                  <a:moveTo>
                    <a:pt x="10660" y="1107026"/>
                  </a:moveTo>
                  <a:cubicBezTo>
                    <a:pt x="5330" y="1108548"/>
                    <a:pt x="0" y="1110071"/>
                    <a:pt x="28934" y="1043071"/>
                  </a:cubicBezTo>
                  <a:cubicBezTo>
                    <a:pt x="57868" y="976071"/>
                    <a:pt x="28935" y="767457"/>
                    <a:pt x="184266" y="705025"/>
                  </a:cubicBezTo>
                  <a:cubicBezTo>
                    <a:pt x="339597" y="642593"/>
                    <a:pt x="817774" y="752229"/>
                    <a:pt x="960923" y="668479"/>
                  </a:cubicBezTo>
                  <a:cubicBezTo>
                    <a:pt x="1104072" y="584729"/>
                    <a:pt x="954832" y="309114"/>
                    <a:pt x="1043158" y="202523"/>
                  </a:cubicBezTo>
                  <a:cubicBezTo>
                    <a:pt x="1131484" y="95932"/>
                    <a:pt x="1396461" y="57864"/>
                    <a:pt x="1490878" y="28932"/>
                  </a:cubicBezTo>
                  <a:cubicBezTo>
                    <a:pt x="1585295" y="0"/>
                    <a:pt x="1609661" y="28932"/>
                    <a:pt x="1609661" y="28932"/>
                  </a:cubicBezTo>
                </a:path>
              </a:pathLst>
            </a:custGeom>
            <a:ln w="508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6" name="Freeform 25"/>
            <p:cNvSpPr/>
            <p:nvPr/>
          </p:nvSpPr>
          <p:spPr>
            <a:xfrm>
              <a:off x="3840647" y="3214486"/>
              <a:ext cx="1879207" cy="403523"/>
            </a:xfrm>
            <a:custGeom>
              <a:avLst/>
              <a:gdLst>
                <a:gd name="connsiteX0" fmla="*/ 124875 w 1879207"/>
                <a:gd name="connsiteY0" fmla="*/ 403523 h 403523"/>
                <a:gd name="connsiteX1" fmla="*/ 97463 w 1879207"/>
                <a:gd name="connsiteY1" fmla="*/ 120295 h 403523"/>
                <a:gd name="connsiteX2" fmla="*/ 709652 w 1879207"/>
                <a:gd name="connsiteY2" fmla="*/ 19795 h 403523"/>
                <a:gd name="connsiteX3" fmla="*/ 956355 w 1879207"/>
                <a:gd name="connsiteY3" fmla="*/ 239068 h 403523"/>
                <a:gd name="connsiteX4" fmla="*/ 1440624 w 1879207"/>
                <a:gd name="connsiteY4" fmla="*/ 175113 h 403523"/>
                <a:gd name="connsiteX5" fmla="*/ 1504584 w 1879207"/>
                <a:gd name="connsiteY5" fmla="*/ 330432 h 403523"/>
                <a:gd name="connsiteX6" fmla="*/ 1742150 w 1879207"/>
                <a:gd name="connsiteY6" fmla="*/ 330432 h 403523"/>
                <a:gd name="connsiteX7" fmla="*/ 1879207 w 1879207"/>
                <a:gd name="connsiteY7" fmla="*/ 248204 h 40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9207" h="403523">
                  <a:moveTo>
                    <a:pt x="124875" y="403523"/>
                  </a:moveTo>
                  <a:cubicBezTo>
                    <a:pt x="62437" y="293886"/>
                    <a:pt x="0" y="184250"/>
                    <a:pt x="97463" y="120295"/>
                  </a:cubicBezTo>
                  <a:cubicBezTo>
                    <a:pt x="194926" y="56340"/>
                    <a:pt x="566503" y="0"/>
                    <a:pt x="709652" y="19795"/>
                  </a:cubicBezTo>
                  <a:cubicBezTo>
                    <a:pt x="852801" y="39590"/>
                    <a:pt x="834526" y="213182"/>
                    <a:pt x="956355" y="239068"/>
                  </a:cubicBezTo>
                  <a:cubicBezTo>
                    <a:pt x="1078184" y="264954"/>
                    <a:pt x="1349253" y="159886"/>
                    <a:pt x="1440624" y="175113"/>
                  </a:cubicBezTo>
                  <a:cubicBezTo>
                    <a:pt x="1531995" y="190340"/>
                    <a:pt x="1454330" y="304546"/>
                    <a:pt x="1504584" y="330432"/>
                  </a:cubicBezTo>
                  <a:cubicBezTo>
                    <a:pt x="1554838" y="356318"/>
                    <a:pt x="1679713" y="344137"/>
                    <a:pt x="1742150" y="330432"/>
                  </a:cubicBezTo>
                  <a:cubicBezTo>
                    <a:pt x="1804587" y="316727"/>
                    <a:pt x="1879207" y="248204"/>
                    <a:pt x="1879207" y="248204"/>
                  </a:cubicBezTo>
                </a:path>
              </a:pathLst>
            </a:custGeom>
            <a:ln w="381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7" name="Freeform 26"/>
            <p:cNvSpPr/>
            <p:nvPr/>
          </p:nvSpPr>
          <p:spPr>
            <a:xfrm>
              <a:off x="6386866" y="3212963"/>
              <a:ext cx="1790881" cy="3447463"/>
            </a:xfrm>
            <a:custGeom>
              <a:avLst/>
              <a:gdLst>
                <a:gd name="connsiteX0" fmla="*/ 0 w 1790881"/>
                <a:gd name="connsiteY0" fmla="*/ 368500 h 3447463"/>
                <a:gd name="connsiteX1" fmla="*/ 301526 w 1790881"/>
                <a:gd name="connsiteY1" fmla="*/ 313682 h 3447463"/>
                <a:gd name="connsiteX2" fmla="*/ 319800 w 1790881"/>
                <a:gd name="connsiteY2" fmla="*/ 158364 h 3447463"/>
                <a:gd name="connsiteX3" fmla="*/ 730972 w 1790881"/>
                <a:gd name="connsiteY3" fmla="*/ 140091 h 3447463"/>
                <a:gd name="connsiteX4" fmla="*/ 1032497 w 1790881"/>
                <a:gd name="connsiteY4" fmla="*/ 48727 h 3447463"/>
                <a:gd name="connsiteX5" fmla="*/ 1726921 w 1790881"/>
                <a:gd name="connsiteY5" fmla="*/ 432455 h 3447463"/>
                <a:gd name="connsiteX6" fmla="*/ 1416258 w 1790881"/>
                <a:gd name="connsiteY6" fmla="*/ 587774 h 3447463"/>
                <a:gd name="connsiteX7" fmla="*/ 1544178 w 1790881"/>
                <a:gd name="connsiteY7" fmla="*/ 770501 h 3447463"/>
                <a:gd name="connsiteX8" fmla="*/ 1297475 w 1790881"/>
                <a:gd name="connsiteY8" fmla="*/ 825320 h 3447463"/>
                <a:gd name="connsiteX9" fmla="*/ 1617275 w 1790881"/>
                <a:gd name="connsiteY9" fmla="*/ 1181639 h 3447463"/>
                <a:gd name="connsiteX10" fmla="*/ 1023360 w 1790881"/>
                <a:gd name="connsiteY10" fmla="*/ 1291275 h 3447463"/>
                <a:gd name="connsiteX11" fmla="*/ 1361435 w 1790881"/>
                <a:gd name="connsiteY11" fmla="*/ 1556231 h 3447463"/>
                <a:gd name="connsiteX12" fmla="*/ 1288338 w 1790881"/>
                <a:gd name="connsiteY12" fmla="*/ 1775504 h 3447463"/>
                <a:gd name="connsiteX13" fmla="*/ 886303 w 1790881"/>
                <a:gd name="connsiteY13" fmla="*/ 2077005 h 3447463"/>
                <a:gd name="connsiteX14" fmla="*/ 1178692 w 1790881"/>
                <a:gd name="connsiteY14" fmla="*/ 2625188 h 3447463"/>
                <a:gd name="connsiteX15" fmla="*/ 1196966 w 1790881"/>
                <a:gd name="connsiteY15" fmla="*/ 3447463 h 344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90881" h="3447463">
                  <a:moveTo>
                    <a:pt x="0" y="368500"/>
                  </a:moveTo>
                  <a:cubicBezTo>
                    <a:pt x="124113" y="358602"/>
                    <a:pt x="248226" y="348705"/>
                    <a:pt x="301526" y="313682"/>
                  </a:cubicBezTo>
                  <a:cubicBezTo>
                    <a:pt x="354826" y="278659"/>
                    <a:pt x="248226" y="187296"/>
                    <a:pt x="319800" y="158364"/>
                  </a:cubicBezTo>
                  <a:cubicBezTo>
                    <a:pt x="391374" y="129432"/>
                    <a:pt x="612189" y="158364"/>
                    <a:pt x="730972" y="140091"/>
                  </a:cubicBezTo>
                  <a:cubicBezTo>
                    <a:pt x="849755" y="121818"/>
                    <a:pt x="866506" y="0"/>
                    <a:pt x="1032497" y="48727"/>
                  </a:cubicBezTo>
                  <a:cubicBezTo>
                    <a:pt x="1198488" y="97454"/>
                    <a:pt x="1662961" y="342614"/>
                    <a:pt x="1726921" y="432455"/>
                  </a:cubicBezTo>
                  <a:cubicBezTo>
                    <a:pt x="1790881" y="522296"/>
                    <a:pt x="1446715" y="531433"/>
                    <a:pt x="1416258" y="587774"/>
                  </a:cubicBezTo>
                  <a:cubicBezTo>
                    <a:pt x="1385801" y="644115"/>
                    <a:pt x="1563975" y="730910"/>
                    <a:pt x="1544178" y="770501"/>
                  </a:cubicBezTo>
                  <a:cubicBezTo>
                    <a:pt x="1524381" y="810092"/>
                    <a:pt x="1285292" y="756797"/>
                    <a:pt x="1297475" y="825320"/>
                  </a:cubicBezTo>
                  <a:cubicBezTo>
                    <a:pt x="1309658" y="893843"/>
                    <a:pt x="1662961" y="1103980"/>
                    <a:pt x="1617275" y="1181639"/>
                  </a:cubicBezTo>
                  <a:cubicBezTo>
                    <a:pt x="1571589" y="1259298"/>
                    <a:pt x="1066000" y="1228843"/>
                    <a:pt x="1023360" y="1291275"/>
                  </a:cubicBezTo>
                  <a:cubicBezTo>
                    <a:pt x="980720" y="1353707"/>
                    <a:pt x="1317272" y="1475526"/>
                    <a:pt x="1361435" y="1556231"/>
                  </a:cubicBezTo>
                  <a:cubicBezTo>
                    <a:pt x="1405598" y="1636936"/>
                    <a:pt x="1367527" y="1688708"/>
                    <a:pt x="1288338" y="1775504"/>
                  </a:cubicBezTo>
                  <a:cubicBezTo>
                    <a:pt x="1209149" y="1862300"/>
                    <a:pt x="904577" y="1935391"/>
                    <a:pt x="886303" y="2077005"/>
                  </a:cubicBezTo>
                  <a:cubicBezTo>
                    <a:pt x="868029" y="2218619"/>
                    <a:pt x="1126915" y="2396778"/>
                    <a:pt x="1178692" y="2625188"/>
                  </a:cubicBezTo>
                  <a:cubicBezTo>
                    <a:pt x="1230469" y="2853598"/>
                    <a:pt x="1196966" y="3447463"/>
                    <a:pt x="1196966" y="3447463"/>
                  </a:cubicBezTo>
                </a:path>
              </a:pathLst>
            </a:custGeom>
            <a:ln w="508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
        <p:nvSpPr>
          <p:cNvPr id="28" name="Freeform 27"/>
          <p:cNvSpPr/>
          <p:nvPr/>
        </p:nvSpPr>
        <p:spPr>
          <a:xfrm>
            <a:off x="2209061" y="4093262"/>
            <a:ext cx="4621229" cy="1744260"/>
          </a:xfrm>
          <a:custGeom>
            <a:avLst/>
            <a:gdLst>
              <a:gd name="connsiteX0" fmla="*/ 0 w 5591934"/>
              <a:gd name="connsiteY0" fmla="*/ 181205 h 2249074"/>
              <a:gd name="connsiteX1" fmla="*/ 950263 w 5591934"/>
              <a:gd name="connsiteY1" fmla="*/ 98978 h 2249074"/>
              <a:gd name="connsiteX2" fmla="*/ 950263 w 5591934"/>
              <a:gd name="connsiteY2" fmla="*/ 775071 h 2249074"/>
              <a:gd name="connsiteX3" fmla="*/ 1973624 w 5591934"/>
              <a:gd name="connsiteY3" fmla="*/ 555797 h 2249074"/>
              <a:gd name="connsiteX4" fmla="*/ 1251789 w 5591934"/>
              <a:gd name="connsiteY4" fmla="*/ 1560800 h 2249074"/>
              <a:gd name="connsiteX5" fmla="*/ 922852 w 5591934"/>
              <a:gd name="connsiteY5" fmla="*/ 1880573 h 2249074"/>
              <a:gd name="connsiteX6" fmla="*/ 1653824 w 5591934"/>
              <a:gd name="connsiteY6" fmla="*/ 2136392 h 2249074"/>
              <a:gd name="connsiteX7" fmla="*/ 2229464 w 5591934"/>
              <a:gd name="connsiteY7" fmla="*/ 2163801 h 2249074"/>
              <a:gd name="connsiteX8" fmla="*/ 3426430 w 5591934"/>
              <a:gd name="connsiteY8" fmla="*/ 1624754 h 2249074"/>
              <a:gd name="connsiteX9" fmla="*/ 3225413 w 5591934"/>
              <a:gd name="connsiteY9" fmla="*/ 1423754 h 2249074"/>
              <a:gd name="connsiteX10" fmla="*/ 3654859 w 5591934"/>
              <a:gd name="connsiteY10" fmla="*/ 1222753 h 2249074"/>
              <a:gd name="connsiteX11" fmla="*/ 3590899 w 5591934"/>
              <a:gd name="connsiteY11" fmla="*/ 948662 h 2249074"/>
              <a:gd name="connsiteX12" fmla="*/ 4349282 w 5591934"/>
              <a:gd name="connsiteY12" fmla="*/ 902980 h 2249074"/>
              <a:gd name="connsiteX13" fmla="*/ 4879237 w 5591934"/>
              <a:gd name="connsiteY13" fmla="*/ 1588209 h 2249074"/>
              <a:gd name="connsiteX14" fmla="*/ 5591934 w 5591934"/>
              <a:gd name="connsiteY14" fmla="*/ 2218620 h 224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91934" h="2249074">
                <a:moveTo>
                  <a:pt x="0" y="181205"/>
                </a:moveTo>
                <a:cubicBezTo>
                  <a:pt x="395943" y="90602"/>
                  <a:pt x="791886" y="0"/>
                  <a:pt x="950263" y="98978"/>
                </a:cubicBezTo>
                <a:cubicBezTo>
                  <a:pt x="1108640" y="197956"/>
                  <a:pt x="779703" y="698934"/>
                  <a:pt x="950263" y="775071"/>
                </a:cubicBezTo>
                <a:cubicBezTo>
                  <a:pt x="1120823" y="851208"/>
                  <a:pt x="1923370" y="424842"/>
                  <a:pt x="1973624" y="555797"/>
                </a:cubicBezTo>
                <a:cubicBezTo>
                  <a:pt x="2023878" y="686752"/>
                  <a:pt x="1426918" y="1340004"/>
                  <a:pt x="1251789" y="1560800"/>
                </a:cubicBezTo>
                <a:cubicBezTo>
                  <a:pt x="1076660" y="1781596"/>
                  <a:pt x="855846" y="1784641"/>
                  <a:pt x="922852" y="1880573"/>
                </a:cubicBezTo>
                <a:cubicBezTo>
                  <a:pt x="989858" y="1976505"/>
                  <a:pt x="1436055" y="2089187"/>
                  <a:pt x="1653824" y="2136392"/>
                </a:cubicBezTo>
                <a:cubicBezTo>
                  <a:pt x="1871593" y="2183597"/>
                  <a:pt x="1934030" y="2249074"/>
                  <a:pt x="2229464" y="2163801"/>
                </a:cubicBezTo>
                <a:cubicBezTo>
                  <a:pt x="2524898" y="2078528"/>
                  <a:pt x="3260438" y="1748095"/>
                  <a:pt x="3426430" y="1624754"/>
                </a:cubicBezTo>
                <a:cubicBezTo>
                  <a:pt x="3592422" y="1501413"/>
                  <a:pt x="3187342" y="1490754"/>
                  <a:pt x="3225413" y="1423754"/>
                </a:cubicBezTo>
                <a:cubicBezTo>
                  <a:pt x="3263484" y="1356754"/>
                  <a:pt x="3593945" y="1301935"/>
                  <a:pt x="3654859" y="1222753"/>
                </a:cubicBezTo>
                <a:cubicBezTo>
                  <a:pt x="3715773" y="1143571"/>
                  <a:pt x="3475162" y="1001957"/>
                  <a:pt x="3590899" y="948662"/>
                </a:cubicBezTo>
                <a:cubicBezTo>
                  <a:pt x="3706636" y="895367"/>
                  <a:pt x="4134559" y="796389"/>
                  <a:pt x="4349282" y="902980"/>
                </a:cubicBezTo>
                <a:cubicBezTo>
                  <a:pt x="4564005" y="1009571"/>
                  <a:pt x="4672128" y="1368936"/>
                  <a:pt x="4879237" y="1588209"/>
                </a:cubicBezTo>
                <a:cubicBezTo>
                  <a:pt x="5086346" y="1807482"/>
                  <a:pt x="5591934" y="2218620"/>
                  <a:pt x="5591934" y="2218620"/>
                </a:cubicBezTo>
              </a:path>
            </a:pathLst>
          </a:custGeom>
          <a:ln w="508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9" name="Freeform 28"/>
          <p:cNvSpPr/>
          <p:nvPr/>
        </p:nvSpPr>
        <p:spPr>
          <a:xfrm>
            <a:off x="2062026" y="4115570"/>
            <a:ext cx="5103237" cy="2139877"/>
          </a:xfrm>
          <a:custGeom>
            <a:avLst/>
            <a:gdLst>
              <a:gd name="connsiteX0" fmla="*/ 181220 w 6175189"/>
              <a:gd name="connsiteY0" fmla="*/ 740047 h 2759188"/>
              <a:gd name="connsiteX1" fmla="*/ 345689 w 6175189"/>
              <a:gd name="connsiteY1" fmla="*/ 301500 h 2759188"/>
              <a:gd name="connsiteX2" fmla="*/ 2255353 w 6175189"/>
              <a:gd name="connsiteY2" fmla="*/ 255818 h 2759188"/>
              <a:gd name="connsiteX3" fmla="*/ 2319313 w 6175189"/>
              <a:gd name="connsiteY3" fmla="*/ 986729 h 2759188"/>
              <a:gd name="connsiteX4" fmla="*/ 2374136 w 6175189"/>
              <a:gd name="connsiteY4" fmla="*/ 1269957 h 2759188"/>
              <a:gd name="connsiteX5" fmla="*/ 2456370 w 6175189"/>
              <a:gd name="connsiteY5" fmla="*/ 1818140 h 2759188"/>
              <a:gd name="connsiteX6" fmla="*/ 4018822 w 6175189"/>
              <a:gd name="connsiteY6" fmla="*/ 867956 h 2759188"/>
              <a:gd name="connsiteX7" fmla="*/ 4411719 w 6175189"/>
              <a:gd name="connsiteY7" fmla="*/ 849683 h 2759188"/>
              <a:gd name="connsiteX8" fmla="*/ 3982274 w 6175189"/>
              <a:gd name="connsiteY8" fmla="*/ 301500 h 2759188"/>
              <a:gd name="connsiteX9" fmla="*/ 4658422 w 6175189"/>
              <a:gd name="connsiteY9" fmla="*/ 100500 h 2759188"/>
              <a:gd name="connsiteX10" fmla="*/ 5425943 w 6175189"/>
              <a:gd name="connsiteY10" fmla="*/ 904502 h 2759188"/>
              <a:gd name="connsiteX11" fmla="*/ 5827977 w 6175189"/>
              <a:gd name="connsiteY11" fmla="*/ 1525776 h 2759188"/>
              <a:gd name="connsiteX12" fmla="*/ 6175189 w 6175189"/>
              <a:gd name="connsiteY12" fmla="*/ 2119641 h 2759188"/>
              <a:gd name="connsiteX13" fmla="*/ 5827977 w 6175189"/>
              <a:gd name="connsiteY13" fmla="*/ 2759188 h 275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75189" h="2759188">
                <a:moveTo>
                  <a:pt x="181220" y="740047"/>
                </a:moveTo>
                <a:cubicBezTo>
                  <a:pt x="90610" y="561126"/>
                  <a:pt x="0" y="382205"/>
                  <a:pt x="345689" y="301500"/>
                </a:cubicBezTo>
                <a:cubicBezTo>
                  <a:pt x="691378" y="220795"/>
                  <a:pt x="1926416" y="141613"/>
                  <a:pt x="2255353" y="255818"/>
                </a:cubicBezTo>
                <a:cubicBezTo>
                  <a:pt x="2584290" y="370023"/>
                  <a:pt x="2299516" y="817706"/>
                  <a:pt x="2319313" y="986729"/>
                </a:cubicBezTo>
                <a:cubicBezTo>
                  <a:pt x="2339110" y="1155752"/>
                  <a:pt x="2351293" y="1131389"/>
                  <a:pt x="2374136" y="1269957"/>
                </a:cubicBezTo>
                <a:cubicBezTo>
                  <a:pt x="2396979" y="1408525"/>
                  <a:pt x="2182256" y="1885140"/>
                  <a:pt x="2456370" y="1818140"/>
                </a:cubicBezTo>
                <a:cubicBezTo>
                  <a:pt x="2730484" y="1751140"/>
                  <a:pt x="3692931" y="1029365"/>
                  <a:pt x="4018822" y="867956"/>
                </a:cubicBezTo>
                <a:cubicBezTo>
                  <a:pt x="4344713" y="706547"/>
                  <a:pt x="4417810" y="944092"/>
                  <a:pt x="4411719" y="849683"/>
                </a:cubicBezTo>
                <a:cubicBezTo>
                  <a:pt x="4405628" y="755274"/>
                  <a:pt x="3941157" y="426364"/>
                  <a:pt x="3982274" y="301500"/>
                </a:cubicBezTo>
                <a:cubicBezTo>
                  <a:pt x="4023391" y="176636"/>
                  <a:pt x="4417811" y="0"/>
                  <a:pt x="4658422" y="100500"/>
                </a:cubicBezTo>
                <a:cubicBezTo>
                  <a:pt x="4899033" y="201000"/>
                  <a:pt x="5231017" y="666956"/>
                  <a:pt x="5425943" y="904502"/>
                </a:cubicBezTo>
                <a:cubicBezTo>
                  <a:pt x="5620869" y="1142048"/>
                  <a:pt x="5703103" y="1323253"/>
                  <a:pt x="5827977" y="1525776"/>
                </a:cubicBezTo>
                <a:cubicBezTo>
                  <a:pt x="5952851" y="1728299"/>
                  <a:pt x="6175189" y="1914072"/>
                  <a:pt x="6175189" y="2119641"/>
                </a:cubicBezTo>
                <a:cubicBezTo>
                  <a:pt x="6175189" y="2325210"/>
                  <a:pt x="5827977" y="2759188"/>
                  <a:pt x="5827977" y="2759188"/>
                </a:cubicBezTo>
              </a:path>
            </a:pathLst>
          </a:custGeom>
          <a:ln w="508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8" name="Group 29"/>
          <p:cNvGrpSpPr/>
          <p:nvPr/>
        </p:nvGrpSpPr>
        <p:grpSpPr>
          <a:xfrm>
            <a:off x="2236667" y="3499555"/>
            <a:ext cx="5166162" cy="2673666"/>
            <a:chOff x="1926415" y="3212963"/>
            <a:chExt cx="6251332" cy="3447463"/>
          </a:xfrm>
        </p:grpSpPr>
        <p:sp>
          <p:nvSpPr>
            <p:cNvPr id="31" name="Freeform 30"/>
            <p:cNvSpPr/>
            <p:nvPr/>
          </p:nvSpPr>
          <p:spPr>
            <a:xfrm>
              <a:off x="1926415" y="3589077"/>
              <a:ext cx="1609661" cy="1110071"/>
            </a:xfrm>
            <a:custGeom>
              <a:avLst/>
              <a:gdLst>
                <a:gd name="connsiteX0" fmla="*/ 10660 w 1609661"/>
                <a:gd name="connsiteY0" fmla="*/ 1107026 h 1110071"/>
                <a:gd name="connsiteX1" fmla="*/ 28934 w 1609661"/>
                <a:gd name="connsiteY1" fmla="*/ 1043071 h 1110071"/>
                <a:gd name="connsiteX2" fmla="*/ 184266 w 1609661"/>
                <a:gd name="connsiteY2" fmla="*/ 705025 h 1110071"/>
                <a:gd name="connsiteX3" fmla="*/ 960923 w 1609661"/>
                <a:gd name="connsiteY3" fmla="*/ 668479 h 1110071"/>
                <a:gd name="connsiteX4" fmla="*/ 1043158 w 1609661"/>
                <a:gd name="connsiteY4" fmla="*/ 202523 h 1110071"/>
                <a:gd name="connsiteX5" fmla="*/ 1490878 w 1609661"/>
                <a:gd name="connsiteY5" fmla="*/ 28932 h 1110071"/>
                <a:gd name="connsiteX6" fmla="*/ 1609661 w 1609661"/>
                <a:gd name="connsiteY6" fmla="*/ 28932 h 111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661" h="1110071">
                  <a:moveTo>
                    <a:pt x="10660" y="1107026"/>
                  </a:moveTo>
                  <a:cubicBezTo>
                    <a:pt x="5330" y="1108548"/>
                    <a:pt x="0" y="1110071"/>
                    <a:pt x="28934" y="1043071"/>
                  </a:cubicBezTo>
                  <a:cubicBezTo>
                    <a:pt x="57868" y="976071"/>
                    <a:pt x="28935" y="767457"/>
                    <a:pt x="184266" y="705025"/>
                  </a:cubicBezTo>
                  <a:cubicBezTo>
                    <a:pt x="339597" y="642593"/>
                    <a:pt x="817774" y="752229"/>
                    <a:pt x="960923" y="668479"/>
                  </a:cubicBezTo>
                  <a:cubicBezTo>
                    <a:pt x="1104072" y="584729"/>
                    <a:pt x="954832" y="309114"/>
                    <a:pt x="1043158" y="202523"/>
                  </a:cubicBezTo>
                  <a:cubicBezTo>
                    <a:pt x="1131484" y="95932"/>
                    <a:pt x="1396461" y="57864"/>
                    <a:pt x="1490878" y="28932"/>
                  </a:cubicBezTo>
                  <a:cubicBezTo>
                    <a:pt x="1585295" y="0"/>
                    <a:pt x="1609661" y="28932"/>
                    <a:pt x="1609661" y="28932"/>
                  </a:cubicBezTo>
                </a:path>
              </a:pathLst>
            </a:custGeom>
            <a:ln w="508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2" name="Freeform 31"/>
            <p:cNvSpPr/>
            <p:nvPr/>
          </p:nvSpPr>
          <p:spPr>
            <a:xfrm>
              <a:off x="3840647" y="3214486"/>
              <a:ext cx="1879207" cy="403523"/>
            </a:xfrm>
            <a:custGeom>
              <a:avLst/>
              <a:gdLst>
                <a:gd name="connsiteX0" fmla="*/ 124875 w 1879207"/>
                <a:gd name="connsiteY0" fmla="*/ 403523 h 403523"/>
                <a:gd name="connsiteX1" fmla="*/ 97463 w 1879207"/>
                <a:gd name="connsiteY1" fmla="*/ 120295 h 403523"/>
                <a:gd name="connsiteX2" fmla="*/ 709652 w 1879207"/>
                <a:gd name="connsiteY2" fmla="*/ 19795 h 403523"/>
                <a:gd name="connsiteX3" fmla="*/ 956355 w 1879207"/>
                <a:gd name="connsiteY3" fmla="*/ 239068 h 403523"/>
                <a:gd name="connsiteX4" fmla="*/ 1440624 w 1879207"/>
                <a:gd name="connsiteY4" fmla="*/ 175113 h 403523"/>
                <a:gd name="connsiteX5" fmla="*/ 1504584 w 1879207"/>
                <a:gd name="connsiteY5" fmla="*/ 330432 h 403523"/>
                <a:gd name="connsiteX6" fmla="*/ 1742150 w 1879207"/>
                <a:gd name="connsiteY6" fmla="*/ 330432 h 403523"/>
                <a:gd name="connsiteX7" fmla="*/ 1879207 w 1879207"/>
                <a:gd name="connsiteY7" fmla="*/ 248204 h 40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9207" h="403523">
                  <a:moveTo>
                    <a:pt x="124875" y="403523"/>
                  </a:moveTo>
                  <a:cubicBezTo>
                    <a:pt x="62437" y="293886"/>
                    <a:pt x="0" y="184250"/>
                    <a:pt x="97463" y="120295"/>
                  </a:cubicBezTo>
                  <a:cubicBezTo>
                    <a:pt x="194926" y="56340"/>
                    <a:pt x="566503" y="0"/>
                    <a:pt x="709652" y="19795"/>
                  </a:cubicBezTo>
                  <a:cubicBezTo>
                    <a:pt x="852801" y="39590"/>
                    <a:pt x="834526" y="213182"/>
                    <a:pt x="956355" y="239068"/>
                  </a:cubicBezTo>
                  <a:cubicBezTo>
                    <a:pt x="1078184" y="264954"/>
                    <a:pt x="1349253" y="159886"/>
                    <a:pt x="1440624" y="175113"/>
                  </a:cubicBezTo>
                  <a:cubicBezTo>
                    <a:pt x="1531995" y="190340"/>
                    <a:pt x="1454330" y="304546"/>
                    <a:pt x="1504584" y="330432"/>
                  </a:cubicBezTo>
                  <a:cubicBezTo>
                    <a:pt x="1554838" y="356318"/>
                    <a:pt x="1679713" y="344137"/>
                    <a:pt x="1742150" y="330432"/>
                  </a:cubicBezTo>
                  <a:cubicBezTo>
                    <a:pt x="1804587" y="316727"/>
                    <a:pt x="1879207" y="248204"/>
                    <a:pt x="1879207" y="248204"/>
                  </a:cubicBezTo>
                </a:path>
              </a:pathLst>
            </a:custGeom>
            <a:ln w="381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3" name="Freeform 32"/>
            <p:cNvSpPr/>
            <p:nvPr/>
          </p:nvSpPr>
          <p:spPr>
            <a:xfrm>
              <a:off x="6386866" y="3212963"/>
              <a:ext cx="1790881" cy="3447463"/>
            </a:xfrm>
            <a:custGeom>
              <a:avLst/>
              <a:gdLst>
                <a:gd name="connsiteX0" fmla="*/ 0 w 1790881"/>
                <a:gd name="connsiteY0" fmla="*/ 368500 h 3447463"/>
                <a:gd name="connsiteX1" fmla="*/ 301526 w 1790881"/>
                <a:gd name="connsiteY1" fmla="*/ 313682 h 3447463"/>
                <a:gd name="connsiteX2" fmla="*/ 319800 w 1790881"/>
                <a:gd name="connsiteY2" fmla="*/ 158364 h 3447463"/>
                <a:gd name="connsiteX3" fmla="*/ 730972 w 1790881"/>
                <a:gd name="connsiteY3" fmla="*/ 140091 h 3447463"/>
                <a:gd name="connsiteX4" fmla="*/ 1032497 w 1790881"/>
                <a:gd name="connsiteY4" fmla="*/ 48727 h 3447463"/>
                <a:gd name="connsiteX5" fmla="*/ 1726921 w 1790881"/>
                <a:gd name="connsiteY5" fmla="*/ 432455 h 3447463"/>
                <a:gd name="connsiteX6" fmla="*/ 1416258 w 1790881"/>
                <a:gd name="connsiteY6" fmla="*/ 587774 h 3447463"/>
                <a:gd name="connsiteX7" fmla="*/ 1544178 w 1790881"/>
                <a:gd name="connsiteY7" fmla="*/ 770501 h 3447463"/>
                <a:gd name="connsiteX8" fmla="*/ 1297475 w 1790881"/>
                <a:gd name="connsiteY8" fmla="*/ 825320 h 3447463"/>
                <a:gd name="connsiteX9" fmla="*/ 1617275 w 1790881"/>
                <a:gd name="connsiteY9" fmla="*/ 1181639 h 3447463"/>
                <a:gd name="connsiteX10" fmla="*/ 1023360 w 1790881"/>
                <a:gd name="connsiteY10" fmla="*/ 1291275 h 3447463"/>
                <a:gd name="connsiteX11" fmla="*/ 1361435 w 1790881"/>
                <a:gd name="connsiteY11" fmla="*/ 1556231 h 3447463"/>
                <a:gd name="connsiteX12" fmla="*/ 1288338 w 1790881"/>
                <a:gd name="connsiteY12" fmla="*/ 1775504 h 3447463"/>
                <a:gd name="connsiteX13" fmla="*/ 886303 w 1790881"/>
                <a:gd name="connsiteY13" fmla="*/ 2077005 h 3447463"/>
                <a:gd name="connsiteX14" fmla="*/ 1178692 w 1790881"/>
                <a:gd name="connsiteY14" fmla="*/ 2625188 h 3447463"/>
                <a:gd name="connsiteX15" fmla="*/ 1196966 w 1790881"/>
                <a:gd name="connsiteY15" fmla="*/ 3447463 h 344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90881" h="3447463">
                  <a:moveTo>
                    <a:pt x="0" y="368500"/>
                  </a:moveTo>
                  <a:cubicBezTo>
                    <a:pt x="124113" y="358602"/>
                    <a:pt x="248226" y="348705"/>
                    <a:pt x="301526" y="313682"/>
                  </a:cubicBezTo>
                  <a:cubicBezTo>
                    <a:pt x="354826" y="278659"/>
                    <a:pt x="248226" y="187296"/>
                    <a:pt x="319800" y="158364"/>
                  </a:cubicBezTo>
                  <a:cubicBezTo>
                    <a:pt x="391374" y="129432"/>
                    <a:pt x="612189" y="158364"/>
                    <a:pt x="730972" y="140091"/>
                  </a:cubicBezTo>
                  <a:cubicBezTo>
                    <a:pt x="849755" y="121818"/>
                    <a:pt x="866506" y="0"/>
                    <a:pt x="1032497" y="48727"/>
                  </a:cubicBezTo>
                  <a:cubicBezTo>
                    <a:pt x="1198488" y="97454"/>
                    <a:pt x="1662961" y="342614"/>
                    <a:pt x="1726921" y="432455"/>
                  </a:cubicBezTo>
                  <a:cubicBezTo>
                    <a:pt x="1790881" y="522296"/>
                    <a:pt x="1446715" y="531433"/>
                    <a:pt x="1416258" y="587774"/>
                  </a:cubicBezTo>
                  <a:cubicBezTo>
                    <a:pt x="1385801" y="644115"/>
                    <a:pt x="1563975" y="730910"/>
                    <a:pt x="1544178" y="770501"/>
                  </a:cubicBezTo>
                  <a:cubicBezTo>
                    <a:pt x="1524381" y="810092"/>
                    <a:pt x="1285292" y="756797"/>
                    <a:pt x="1297475" y="825320"/>
                  </a:cubicBezTo>
                  <a:cubicBezTo>
                    <a:pt x="1309658" y="893843"/>
                    <a:pt x="1662961" y="1103980"/>
                    <a:pt x="1617275" y="1181639"/>
                  </a:cubicBezTo>
                  <a:cubicBezTo>
                    <a:pt x="1571589" y="1259298"/>
                    <a:pt x="1066000" y="1228843"/>
                    <a:pt x="1023360" y="1291275"/>
                  </a:cubicBezTo>
                  <a:cubicBezTo>
                    <a:pt x="980720" y="1353707"/>
                    <a:pt x="1317272" y="1475526"/>
                    <a:pt x="1361435" y="1556231"/>
                  </a:cubicBezTo>
                  <a:cubicBezTo>
                    <a:pt x="1405598" y="1636936"/>
                    <a:pt x="1367527" y="1688708"/>
                    <a:pt x="1288338" y="1775504"/>
                  </a:cubicBezTo>
                  <a:cubicBezTo>
                    <a:pt x="1209149" y="1862300"/>
                    <a:pt x="904577" y="1935391"/>
                    <a:pt x="886303" y="2077005"/>
                  </a:cubicBezTo>
                  <a:cubicBezTo>
                    <a:pt x="868029" y="2218619"/>
                    <a:pt x="1126915" y="2396778"/>
                    <a:pt x="1178692" y="2625188"/>
                  </a:cubicBezTo>
                  <a:cubicBezTo>
                    <a:pt x="1230469" y="2853598"/>
                    <a:pt x="1196966" y="3447463"/>
                    <a:pt x="1196966" y="3447463"/>
                  </a:cubicBezTo>
                </a:path>
              </a:pathLst>
            </a:custGeom>
            <a:ln w="508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
        <p:nvSpPr>
          <p:cNvPr id="34" name="Freeform 33"/>
          <p:cNvSpPr/>
          <p:nvPr/>
        </p:nvSpPr>
        <p:spPr>
          <a:xfrm>
            <a:off x="2132861" y="4505097"/>
            <a:ext cx="4621229" cy="1744260"/>
          </a:xfrm>
          <a:custGeom>
            <a:avLst/>
            <a:gdLst>
              <a:gd name="connsiteX0" fmla="*/ 0 w 5591934"/>
              <a:gd name="connsiteY0" fmla="*/ 181205 h 2249074"/>
              <a:gd name="connsiteX1" fmla="*/ 950263 w 5591934"/>
              <a:gd name="connsiteY1" fmla="*/ 98978 h 2249074"/>
              <a:gd name="connsiteX2" fmla="*/ 950263 w 5591934"/>
              <a:gd name="connsiteY2" fmla="*/ 775071 h 2249074"/>
              <a:gd name="connsiteX3" fmla="*/ 1973624 w 5591934"/>
              <a:gd name="connsiteY3" fmla="*/ 555797 h 2249074"/>
              <a:gd name="connsiteX4" fmla="*/ 1251789 w 5591934"/>
              <a:gd name="connsiteY4" fmla="*/ 1560800 h 2249074"/>
              <a:gd name="connsiteX5" fmla="*/ 922852 w 5591934"/>
              <a:gd name="connsiteY5" fmla="*/ 1880573 h 2249074"/>
              <a:gd name="connsiteX6" fmla="*/ 1653824 w 5591934"/>
              <a:gd name="connsiteY6" fmla="*/ 2136392 h 2249074"/>
              <a:gd name="connsiteX7" fmla="*/ 2229464 w 5591934"/>
              <a:gd name="connsiteY7" fmla="*/ 2163801 h 2249074"/>
              <a:gd name="connsiteX8" fmla="*/ 3426430 w 5591934"/>
              <a:gd name="connsiteY8" fmla="*/ 1624754 h 2249074"/>
              <a:gd name="connsiteX9" fmla="*/ 3225413 w 5591934"/>
              <a:gd name="connsiteY9" fmla="*/ 1423754 h 2249074"/>
              <a:gd name="connsiteX10" fmla="*/ 3654859 w 5591934"/>
              <a:gd name="connsiteY10" fmla="*/ 1222753 h 2249074"/>
              <a:gd name="connsiteX11" fmla="*/ 3590899 w 5591934"/>
              <a:gd name="connsiteY11" fmla="*/ 948662 h 2249074"/>
              <a:gd name="connsiteX12" fmla="*/ 4349282 w 5591934"/>
              <a:gd name="connsiteY12" fmla="*/ 902980 h 2249074"/>
              <a:gd name="connsiteX13" fmla="*/ 4879237 w 5591934"/>
              <a:gd name="connsiteY13" fmla="*/ 1588209 h 2249074"/>
              <a:gd name="connsiteX14" fmla="*/ 5591934 w 5591934"/>
              <a:gd name="connsiteY14" fmla="*/ 2218620 h 224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91934" h="2249074">
                <a:moveTo>
                  <a:pt x="0" y="181205"/>
                </a:moveTo>
                <a:cubicBezTo>
                  <a:pt x="395943" y="90602"/>
                  <a:pt x="791886" y="0"/>
                  <a:pt x="950263" y="98978"/>
                </a:cubicBezTo>
                <a:cubicBezTo>
                  <a:pt x="1108640" y="197956"/>
                  <a:pt x="779703" y="698934"/>
                  <a:pt x="950263" y="775071"/>
                </a:cubicBezTo>
                <a:cubicBezTo>
                  <a:pt x="1120823" y="851208"/>
                  <a:pt x="1923370" y="424842"/>
                  <a:pt x="1973624" y="555797"/>
                </a:cubicBezTo>
                <a:cubicBezTo>
                  <a:pt x="2023878" y="686752"/>
                  <a:pt x="1426918" y="1340004"/>
                  <a:pt x="1251789" y="1560800"/>
                </a:cubicBezTo>
                <a:cubicBezTo>
                  <a:pt x="1076660" y="1781596"/>
                  <a:pt x="855846" y="1784641"/>
                  <a:pt x="922852" y="1880573"/>
                </a:cubicBezTo>
                <a:cubicBezTo>
                  <a:pt x="989858" y="1976505"/>
                  <a:pt x="1436055" y="2089187"/>
                  <a:pt x="1653824" y="2136392"/>
                </a:cubicBezTo>
                <a:cubicBezTo>
                  <a:pt x="1871593" y="2183597"/>
                  <a:pt x="1934030" y="2249074"/>
                  <a:pt x="2229464" y="2163801"/>
                </a:cubicBezTo>
                <a:cubicBezTo>
                  <a:pt x="2524898" y="2078528"/>
                  <a:pt x="3260438" y="1748095"/>
                  <a:pt x="3426430" y="1624754"/>
                </a:cubicBezTo>
                <a:cubicBezTo>
                  <a:pt x="3592422" y="1501413"/>
                  <a:pt x="3187342" y="1490754"/>
                  <a:pt x="3225413" y="1423754"/>
                </a:cubicBezTo>
                <a:cubicBezTo>
                  <a:pt x="3263484" y="1356754"/>
                  <a:pt x="3593945" y="1301935"/>
                  <a:pt x="3654859" y="1222753"/>
                </a:cubicBezTo>
                <a:cubicBezTo>
                  <a:pt x="3715773" y="1143571"/>
                  <a:pt x="3475162" y="1001957"/>
                  <a:pt x="3590899" y="948662"/>
                </a:cubicBezTo>
                <a:cubicBezTo>
                  <a:pt x="3706636" y="895367"/>
                  <a:pt x="4134559" y="796389"/>
                  <a:pt x="4349282" y="902980"/>
                </a:cubicBezTo>
                <a:cubicBezTo>
                  <a:pt x="4564005" y="1009571"/>
                  <a:pt x="4672128" y="1368936"/>
                  <a:pt x="4879237" y="1588209"/>
                </a:cubicBezTo>
                <a:cubicBezTo>
                  <a:pt x="5086346" y="1807482"/>
                  <a:pt x="5591934" y="2218620"/>
                  <a:pt x="5591934" y="2218620"/>
                </a:cubicBezTo>
              </a:path>
            </a:pathLst>
          </a:custGeom>
          <a:ln w="508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5" name="Freeform 34"/>
          <p:cNvSpPr/>
          <p:nvPr/>
        </p:nvSpPr>
        <p:spPr>
          <a:xfrm>
            <a:off x="2366826" y="4237135"/>
            <a:ext cx="5103237" cy="2139877"/>
          </a:xfrm>
          <a:custGeom>
            <a:avLst/>
            <a:gdLst>
              <a:gd name="connsiteX0" fmla="*/ 181220 w 6175189"/>
              <a:gd name="connsiteY0" fmla="*/ 740047 h 2759188"/>
              <a:gd name="connsiteX1" fmla="*/ 345689 w 6175189"/>
              <a:gd name="connsiteY1" fmla="*/ 301500 h 2759188"/>
              <a:gd name="connsiteX2" fmla="*/ 2255353 w 6175189"/>
              <a:gd name="connsiteY2" fmla="*/ 255818 h 2759188"/>
              <a:gd name="connsiteX3" fmla="*/ 2319313 w 6175189"/>
              <a:gd name="connsiteY3" fmla="*/ 986729 h 2759188"/>
              <a:gd name="connsiteX4" fmla="*/ 2374136 w 6175189"/>
              <a:gd name="connsiteY4" fmla="*/ 1269957 h 2759188"/>
              <a:gd name="connsiteX5" fmla="*/ 2456370 w 6175189"/>
              <a:gd name="connsiteY5" fmla="*/ 1818140 h 2759188"/>
              <a:gd name="connsiteX6" fmla="*/ 4018822 w 6175189"/>
              <a:gd name="connsiteY6" fmla="*/ 867956 h 2759188"/>
              <a:gd name="connsiteX7" fmla="*/ 4411719 w 6175189"/>
              <a:gd name="connsiteY7" fmla="*/ 849683 h 2759188"/>
              <a:gd name="connsiteX8" fmla="*/ 3982274 w 6175189"/>
              <a:gd name="connsiteY8" fmla="*/ 301500 h 2759188"/>
              <a:gd name="connsiteX9" fmla="*/ 4658422 w 6175189"/>
              <a:gd name="connsiteY9" fmla="*/ 100500 h 2759188"/>
              <a:gd name="connsiteX10" fmla="*/ 5425943 w 6175189"/>
              <a:gd name="connsiteY10" fmla="*/ 904502 h 2759188"/>
              <a:gd name="connsiteX11" fmla="*/ 5827977 w 6175189"/>
              <a:gd name="connsiteY11" fmla="*/ 1525776 h 2759188"/>
              <a:gd name="connsiteX12" fmla="*/ 6175189 w 6175189"/>
              <a:gd name="connsiteY12" fmla="*/ 2119641 h 2759188"/>
              <a:gd name="connsiteX13" fmla="*/ 5827977 w 6175189"/>
              <a:gd name="connsiteY13" fmla="*/ 2759188 h 275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75189" h="2759188">
                <a:moveTo>
                  <a:pt x="181220" y="740047"/>
                </a:moveTo>
                <a:cubicBezTo>
                  <a:pt x="90610" y="561126"/>
                  <a:pt x="0" y="382205"/>
                  <a:pt x="345689" y="301500"/>
                </a:cubicBezTo>
                <a:cubicBezTo>
                  <a:pt x="691378" y="220795"/>
                  <a:pt x="1926416" y="141613"/>
                  <a:pt x="2255353" y="255818"/>
                </a:cubicBezTo>
                <a:cubicBezTo>
                  <a:pt x="2584290" y="370023"/>
                  <a:pt x="2299516" y="817706"/>
                  <a:pt x="2319313" y="986729"/>
                </a:cubicBezTo>
                <a:cubicBezTo>
                  <a:pt x="2339110" y="1155752"/>
                  <a:pt x="2351293" y="1131389"/>
                  <a:pt x="2374136" y="1269957"/>
                </a:cubicBezTo>
                <a:cubicBezTo>
                  <a:pt x="2396979" y="1408525"/>
                  <a:pt x="2182256" y="1885140"/>
                  <a:pt x="2456370" y="1818140"/>
                </a:cubicBezTo>
                <a:cubicBezTo>
                  <a:pt x="2730484" y="1751140"/>
                  <a:pt x="3692931" y="1029365"/>
                  <a:pt x="4018822" y="867956"/>
                </a:cubicBezTo>
                <a:cubicBezTo>
                  <a:pt x="4344713" y="706547"/>
                  <a:pt x="4417810" y="944092"/>
                  <a:pt x="4411719" y="849683"/>
                </a:cubicBezTo>
                <a:cubicBezTo>
                  <a:pt x="4405628" y="755274"/>
                  <a:pt x="3941157" y="426364"/>
                  <a:pt x="3982274" y="301500"/>
                </a:cubicBezTo>
                <a:cubicBezTo>
                  <a:pt x="4023391" y="176636"/>
                  <a:pt x="4417811" y="0"/>
                  <a:pt x="4658422" y="100500"/>
                </a:cubicBezTo>
                <a:cubicBezTo>
                  <a:pt x="4899033" y="201000"/>
                  <a:pt x="5231017" y="666956"/>
                  <a:pt x="5425943" y="904502"/>
                </a:cubicBezTo>
                <a:cubicBezTo>
                  <a:pt x="5620869" y="1142048"/>
                  <a:pt x="5703103" y="1323253"/>
                  <a:pt x="5827977" y="1525776"/>
                </a:cubicBezTo>
                <a:cubicBezTo>
                  <a:pt x="5952851" y="1728299"/>
                  <a:pt x="6175189" y="1914072"/>
                  <a:pt x="6175189" y="2119641"/>
                </a:cubicBezTo>
                <a:cubicBezTo>
                  <a:pt x="6175189" y="2325210"/>
                  <a:pt x="5827977" y="2759188"/>
                  <a:pt x="5827977" y="2759188"/>
                </a:cubicBezTo>
              </a:path>
            </a:pathLst>
          </a:custGeom>
          <a:ln w="508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9" name="Group 35"/>
          <p:cNvGrpSpPr/>
          <p:nvPr/>
        </p:nvGrpSpPr>
        <p:grpSpPr>
          <a:xfrm>
            <a:off x="2541467" y="3621120"/>
            <a:ext cx="5166162" cy="2673666"/>
            <a:chOff x="1926415" y="3212963"/>
            <a:chExt cx="6251332" cy="3447463"/>
          </a:xfrm>
        </p:grpSpPr>
        <p:sp>
          <p:nvSpPr>
            <p:cNvPr id="37" name="Freeform 36"/>
            <p:cNvSpPr/>
            <p:nvPr/>
          </p:nvSpPr>
          <p:spPr>
            <a:xfrm>
              <a:off x="1926415" y="3589077"/>
              <a:ext cx="1609661" cy="1110071"/>
            </a:xfrm>
            <a:custGeom>
              <a:avLst/>
              <a:gdLst>
                <a:gd name="connsiteX0" fmla="*/ 10660 w 1609661"/>
                <a:gd name="connsiteY0" fmla="*/ 1107026 h 1110071"/>
                <a:gd name="connsiteX1" fmla="*/ 28934 w 1609661"/>
                <a:gd name="connsiteY1" fmla="*/ 1043071 h 1110071"/>
                <a:gd name="connsiteX2" fmla="*/ 184266 w 1609661"/>
                <a:gd name="connsiteY2" fmla="*/ 705025 h 1110071"/>
                <a:gd name="connsiteX3" fmla="*/ 960923 w 1609661"/>
                <a:gd name="connsiteY3" fmla="*/ 668479 h 1110071"/>
                <a:gd name="connsiteX4" fmla="*/ 1043158 w 1609661"/>
                <a:gd name="connsiteY4" fmla="*/ 202523 h 1110071"/>
                <a:gd name="connsiteX5" fmla="*/ 1490878 w 1609661"/>
                <a:gd name="connsiteY5" fmla="*/ 28932 h 1110071"/>
                <a:gd name="connsiteX6" fmla="*/ 1609661 w 1609661"/>
                <a:gd name="connsiteY6" fmla="*/ 28932 h 111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661" h="1110071">
                  <a:moveTo>
                    <a:pt x="10660" y="1107026"/>
                  </a:moveTo>
                  <a:cubicBezTo>
                    <a:pt x="5330" y="1108548"/>
                    <a:pt x="0" y="1110071"/>
                    <a:pt x="28934" y="1043071"/>
                  </a:cubicBezTo>
                  <a:cubicBezTo>
                    <a:pt x="57868" y="976071"/>
                    <a:pt x="28935" y="767457"/>
                    <a:pt x="184266" y="705025"/>
                  </a:cubicBezTo>
                  <a:cubicBezTo>
                    <a:pt x="339597" y="642593"/>
                    <a:pt x="817774" y="752229"/>
                    <a:pt x="960923" y="668479"/>
                  </a:cubicBezTo>
                  <a:cubicBezTo>
                    <a:pt x="1104072" y="584729"/>
                    <a:pt x="954832" y="309114"/>
                    <a:pt x="1043158" y="202523"/>
                  </a:cubicBezTo>
                  <a:cubicBezTo>
                    <a:pt x="1131484" y="95932"/>
                    <a:pt x="1396461" y="57864"/>
                    <a:pt x="1490878" y="28932"/>
                  </a:cubicBezTo>
                  <a:cubicBezTo>
                    <a:pt x="1585295" y="0"/>
                    <a:pt x="1609661" y="28932"/>
                    <a:pt x="1609661" y="28932"/>
                  </a:cubicBezTo>
                </a:path>
              </a:pathLst>
            </a:custGeom>
            <a:ln w="508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8" name="Freeform 37"/>
            <p:cNvSpPr/>
            <p:nvPr/>
          </p:nvSpPr>
          <p:spPr>
            <a:xfrm>
              <a:off x="3840647" y="3214486"/>
              <a:ext cx="1879207" cy="403523"/>
            </a:xfrm>
            <a:custGeom>
              <a:avLst/>
              <a:gdLst>
                <a:gd name="connsiteX0" fmla="*/ 124875 w 1879207"/>
                <a:gd name="connsiteY0" fmla="*/ 403523 h 403523"/>
                <a:gd name="connsiteX1" fmla="*/ 97463 w 1879207"/>
                <a:gd name="connsiteY1" fmla="*/ 120295 h 403523"/>
                <a:gd name="connsiteX2" fmla="*/ 709652 w 1879207"/>
                <a:gd name="connsiteY2" fmla="*/ 19795 h 403523"/>
                <a:gd name="connsiteX3" fmla="*/ 956355 w 1879207"/>
                <a:gd name="connsiteY3" fmla="*/ 239068 h 403523"/>
                <a:gd name="connsiteX4" fmla="*/ 1440624 w 1879207"/>
                <a:gd name="connsiteY4" fmla="*/ 175113 h 403523"/>
                <a:gd name="connsiteX5" fmla="*/ 1504584 w 1879207"/>
                <a:gd name="connsiteY5" fmla="*/ 330432 h 403523"/>
                <a:gd name="connsiteX6" fmla="*/ 1742150 w 1879207"/>
                <a:gd name="connsiteY6" fmla="*/ 330432 h 403523"/>
                <a:gd name="connsiteX7" fmla="*/ 1879207 w 1879207"/>
                <a:gd name="connsiteY7" fmla="*/ 248204 h 40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9207" h="403523">
                  <a:moveTo>
                    <a:pt x="124875" y="403523"/>
                  </a:moveTo>
                  <a:cubicBezTo>
                    <a:pt x="62437" y="293886"/>
                    <a:pt x="0" y="184250"/>
                    <a:pt x="97463" y="120295"/>
                  </a:cubicBezTo>
                  <a:cubicBezTo>
                    <a:pt x="194926" y="56340"/>
                    <a:pt x="566503" y="0"/>
                    <a:pt x="709652" y="19795"/>
                  </a:cubicBezTo>
                  <a:cubicBezTo>
                    <a:pt x="852801" y="39590"/>
                    <a:pt x="834526" y="213182"/>
                    <a:pt x="956355" y="239068"/>
                  </a:cubicBezTo>
                  <a:cubicBezTo>
                    <a:pt x="1078184" y="264954"/>
                    <a:pt x="1349253" y="159886"/>
                    <a:pt x="1440624" y="175113"/>
                  </a:cubicBezTo>
                  <a:cubicBezTo>
                    <a:pt x="1531995" y="190340"/>
                    <a:pt x="1454330" y="304546"/>
                    <a:pt x="1504584" y="330432"/>
                  </a:cubicBezTo>
                  <a:cubicBezTo>
                    <a:pt x="1554838" y="356318"/>
                    <a:pt x="1679713" y="344137"/>
                    <a:pt x="1742150" y="330432"/>
                  </a:cubicBezTo>
                  <a:cubicBezTo>
                    <a:pt x="1804587" y="316727"/>
                    <a:pt x="1879207" y="248204"/>
                    <a:pt x="1879207" y="248204"/>
                  </a:cubicBezTo>
                </a:path>
              </a:pathLst>
            </a:custGeom>
            <a:ln w="381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9" name="Freeform 38"/>
            <p:cNvSpPr/>
            <p:nvPr/>
          </p:nvSpPr>
          <p:spPr>
            <a:xfrm>
              <a:off x="6386866" y="3212963"/>
              <a:ext cx="1790881" cy="3447463"/>
            </a:xfrm>
            <a:custGeom>
              <a:avLst/>
              <a:gdLst>
                <a:gd name="connsiteX0" fmla="*/ 0 w 1790881"/>
                <a:gd name="connsiteY0" fmla="*/ 368500 h 3447463"/>
                <a:gd name="connsiteX1" fmla="*/ 301526 w 1790881"/>
                <a:gd name="connsiteY1" fmla="*/ 313682 h 3447463"/>
                <a:gd name="connsiteX2" fmla="*/ 319800 w 1790881"/>
                <a:gd name="connsiteY2" fmla="*/ 158364 h 3447463"/>
                <a:gd name="connsiteX3" fmla="*/ 730972 w 1790881"/>
                <a:gd name="connsiteY3" fmla="*/ 140091 h 3447463"/>
                <a:gd name="connsiteX4" fmla="*/ 1032497 w 1790881"/>
                <a:gd name="connsiteY4" fmla="*/ 48727 h 3447463"/>
                <a:gd name="connsiteX5" fmla="*/ 1726921 w 1790881"/>
                <a:gd name="connsiteY5" fmla="*/ 432455 h 3447463"/>
                <a:gd name="connsiteX6" fmla="*/ 1416258 w 1790881"/>
                <a:gd name="connsiteY6" fmla="*/ 587774 h 3447463"/>
                <a:gd name="connsiteX7" fmla="*/ 1544178 w 1790881"/>
                <a:gd name="connsiteY7" fmla="*/ 770501 h 3447463"/>
                <a:gd name="connsiteX8" fmla="*/ 1297475 w 1790881"/>
                <a:gd name="connsiteY8" fmla="*/ 825320 h 3447463"/>
                <a:gd name="connsiteX9" fmla="*/ 1617275 w 1790881"/>
                <a:gd name="connsiteY9" fmla="*/ 1181639 h 3447463"/>
                <a:gd name="connsiteX10" fmla="*/ 1023360 w 1790881"/>
                <a:gd name="connsiteY10" fmla="*/ 1291275 h 3447463"/>
                <a:gd name="connsiteX11" fmla="*/ 1361435 w 1790881"/>
                <a:gd name="connsiteY11" fmla="*/ 1556231 h 3447463"/>
                <a:gd name="connsiteX12" fmla="*/ 1288338 w 1790881"/>
                <a:gd name="connsiteY12" fmla="*/ 1775504 h 3447463"/>
                <a:gd name="connsiteX13" fmla="*/ 886303 w 1790881"/>
                <a:gd name="connsiteY13" fmla="*/ 2077005 h 3447463"/>
                <a:gd name="connsiteX14" fmla="*/ 1178692 w 1790881"/>
                <a:gd name="connsiteY14" fmla="*/ 2625188 h 3447463"/>
                <a:gd name="connsiteX15" fmla="*/ 1196966 w 1790881"/>
                <a:gd name="connsiteY15" fmla="*/ 3447463 h 344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90881" h="3447463">
                  <a:moveTo>
                    <a:pt x="0" y="368500"/>
                  </a:moveTo>
                  <a:cubicBezTo>
                    <a:pt x="124113" y="358602"/>
                    <a:pt x="248226" y="348705"/>
                    <a:pt x="301526" y="313682"/>
                  </a:cubicBezTo>
                  <a:cubicBezTo>
                    <a:pt x="354826" y="278659"/>
                    <a:pt x="248226" y="187296"/>
                    <a:pt x="319800" y="158364"/>
                  </a:cubicBezTo>
                  <a:cubicBezTo>
                    <a:pt x="391374" y="129432"/>
                    <a:pt x="612189" y="158364"/>
                    <a:pt x="730972" y="140091"/>
                  </a:cubicBezTo>
                  <a:cubicBezTo>
                    <a:pt x="849755" y="121818"/>
                    <a:pt x="866506" y="0"/>
                    <a:pt x="1032497" y="48727"/>
                  </a:cubicBezTo>
                  <a:cubicBezTo>
                    <a:pt x="1198488" y="97454"/>
                    <a:pt x="1662961" y="342614"/>
                    <a:pt x="1726921" y="432455"/>
                  </a:cubicBezTo>
                  <a:cubicBezTo>
                    <a:pt x="1790881" y="522296"/>
                    <a:pt x="1446715" y="531433"/>
                    <a:pt x="1416258" y="587774"/>
                  </a:cubicBezTo>
                  <a:cubicBezTo>
                    <a:pt x="1385801" y="644115"/>
                    <a:pt x="1563975" y="730910"/>
                    <a:pt x="1544178" y="770501"/>
                  </a:cubicBezTo>
                  <a:cubicBezTo>
                    <a:pt x="1524381" y="810092"/>
                    <a:pt x="1285292" y="756797"/>
                    <a:pt x="1297475" y="825320"/>
                  </a:cubicBezTo>
                  <a:cubicBezTo>
                    <a:pt x="1309658" y="893843"/>
                    <a:pt x="1662961" y="1103980"/>
                    <a:pt x="1617275" y="1181639"/>
                  </a:cubicBezTo>
                  <a:cubicBezTo>
                    <a:pt x="1571589" y="1259298"/>
                    <a:pt x="1066000" y="1228843"/>
                    <a:pt x="1023360" y="1291275"/>
                  </a:cubicBezTo>
                  <a:cubicBezTo>
                    <a:pt x="980720" y="1353707"/>
                    <a:pt x="1317272" y="1475526"/>
                    <a:pt x="1361435" y="1556231"/>
                  </a:cubicBezTo>
                  <a:cubicBezTo>
                    <a:pt x="1405598" y="1636936"/>
                    <a:pt x="1367527" y="1688708"/>
                    <a:pt x="1288338" y="1775504"/>
                  </a:cubicBezTo>
                  <a:cubicBezTo>
                    <a:pt x="1209149" y="1862300"/>
                    <a:pt x="904577" y="1935391"/>
                    <a:pt x="886303" y="2077005"/>
                  </a:cubicBezTo>
                  <a:cubicBezTo>
                    <a:pt x="868029" y="2218619"/>
                    <a:pt x="1126915" y="2396778"/>
                    <a:pt x="1178692" y="2625188"/>
                  </a:cubicBezTo>
                  <a:cubicBezTo>
                    <a:pt x="1230469" y="2853598"/>
                    <a:pt x="1196966" y="3447463"/>
                    <a:pt x="1196966" y="3447463"/>
                  </a:cubicBezTo>
                </a:path>
              </a:pathLst>
            </a:custGeom>
            <a:ln w="508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
        <p:nvSpPr>
          <p:cNvPr id="40" name="Freeform 39"/>
          <p:cNvSpPr/>
          <p:nvPr/>
        </p:nvSpPr>
        <p:spPr>
          <a:xfrm>
            <a:off x="2437661" y="4626662"/>
            <a:ext cx="4621229" cy="1744260"/>
          </a:xfrm>
          <a:custGeom>
            <a:avLst/>
            <a:gdLst>
              <a:gd name="connsiteX0" fmla="*/ 0 w 5591934"/>
              <a:gd name="connsiteY0" fmla="*/ 181205 h 2249074"/>
              <a:gd name="connsiteX1" fmla="*/ 950263 w 5591934"/>
              <a:gd name="connsiteY1" fmla="*/ 98978 h 2249074"/>
              <a:gd name="connsiteX2" fmla="*/ 950263 w 5591934"/>
              <a:gd name="connsiteY2" fmla="*/ 775071 h 2249074"/>
              <a:gd name="connsiteX3" fmla="*/ 1973624 w 5591934"/>
              <a:gd name="connsiteY3" fmla="*/ 555797 h 2249074"/>
              <a:gd name="connsiteX4" fmla="*/ 1251789 w 5591934"/>
              <a:gd name="connsiteY4" fmla="*/ 1560800 h 2249074"/>
              <a:gd name="connsiteX5" fmla="*/ 922852 w 5591934"/>
              <a:gd name="connsiteY5" fmla="*/ 1880573 h 2249074"/>
              <a:gd name="connsiteX6" fmla="*/ 1653824 w 5591934"/>
              <a:gd name="connsiteY6" fmla="*/ 2136392 h 2249074"/>
              <a:gd name="connsiteX7" fmla="*/ 2229464 w 5591934"/>
              <a:gd name="connsiteY7" fmla="*/ 2163801 h 2249074"/>
              <a:gd name="connsiteX8" fmla="*/ 3426430 w 5591934"/>
              <a:gd name="connsiteY8" fmla="*/ 1624754 h 2249074"/>
              <a:gd name="connsiteX9" fmla="*/ 3225413 w 5591934"/>
              <a:gd name="connsiteY9" fmla="*/ 1423754 h 2249074"/>
              <a:gd name="connsiteX10" fmla="*/ 3654859 w 5591934"/>
              <a:gd name="connsiteY10" fmla="*/ 1222753 h 2249074"/>
              <a:gd name="connsiteX11" fmla="*/ 3590899 w 5591934"/>
              <a:gd name="connsiteY11" fmla="*/ 948662 h 2249074"/>
              <a:gd name="connsiteX12" fmla="*/ 4349282 w 5591934"/>
              <a:gd name="connsiteY12" fmla="*/ 902980 h 2249074"/>
              <a:gd name="connsiteX13" fmla="*/ 4879237 w 5591934"/>
              <a:gd name="connsiteY13" fmla="*/ 1588209 h 2249074"/>
              <a:gd name="connsiteX14" fmla="*/ 5591934 w 5591934"/>
              <a:gd name="connsiteY14" fmla="*/ 2218620 h 224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91934" h="2249074">
                <a:moveTo>
                  <a:pt x="0" y="181205"/>
                </a:moveTo>
                <a:cubicBezTo>
                  <a:pt x="395943" y="90602"/>
                  <a:pt x="791886" y="0"/>
                  <a:pt x="950263" y="98978"/>
                </a:cubicBezTo>
                <a:cubicBezTo>
                  <a:pt x="1108640" y="197956"/>
                  <a:pt x="779703" y="698934"/>
                  <a:pt x="950263" y="775071"/>
                </a:cubicBezTo>
                <a:cubicBezTo>
                  <a:pt x="1120823" y="851208"/>
                  <a:pt x="1923370" y="424842"/>
                  <a:pt x="1973624" y="555797"/>
                </a:cubicBezTo>
                <a:cubicBezTo>
                  <a:pt x="2023878" y="686752"/>
                  <a:pt x="1426918" y="1340004"/>
                  <a:pt x="1251789" y="1560800"/>
                </a:cubicBezTo>
                <a:cubicBezTo>
                  <a:pt x="1076660" y="1781596"/>
                  <a:pt x="855846" y="1784641"/>
                  <a:pt x="922852" y="1880573"/>
                </a:cubicBezTo>
                <a:cubicBezTo>
                  <a:pt x="989858" y="1976505"/>
                  <a:pt x="1436055" y="2089187"/>
                  <a:pt x="1653824" y="2136392"/>
                </a:cubicBezTo>
                <a:cubicBezTo>
                  <a:pt x="1871593" y="2183597"/>
                  <a:pt x="1934030" y="2249074"/>
                  <a:pt x="2229464" y="2163801"/>
                </a:cubicBezTo>
                <a:cubicBezTo>
                  <a:pt x="2524898" y="2078528"/>
                  <a:pt x="3260438" y="1748095"/>
                  <a:pt x="3426430" y="1624754"/>
                </a:cubicBezTo>
                <a:cubicBezTo>
                  <a:pt x="3592422" y="1501413"/>
                  <a:pt x="3187342" y="1490754"/>
                  <a:pt x="3225413" y="1423754"/>
                </a:cubicBezTo>
                <a:cubicBezTo>
                  <a:pt x="3263484" y="1356754"/>
                  <a:pt x="3593945" y="1301935"/>
                  <a:pt x="3654859" y="1222753"/>
                </a:cubicBezTo>
                <a:cubicBezTo>
                  <a:pt x="3715773" y="1143571"/>
                  <a:pt x="3475162" y="1001957"/>
                  <a:pt x="3590899" y="948662"/>
                </a:cubicBezTo>
                <a:cubicBezTo>
                  <a:pt x="3706636" y="895367"/>
                  <a:pt x="4134559" y="796389"/>
                  <a:pt x="4349282" y="902980"/>
                </a:cubicBezTo>
                <a:cubicBezTo>
                  <a:pt x="4564005" y="1009571"/>
                  <a:pt x="4672128" y="1368936"/>
                  <a:pt x="4879237" y="1588209"/>
                </a:cubicBezTo>
                <a:cubicBezTo>
                  <a:pt x="5086346" y="1807482"/>
                  <a:pt x="5591934" y="2218620"/>
                  <a:pt x="5591934" y="2218620"/>
                </a:cubicBezTo>
              </a:path>
            </a:pathLst>
          </a:custGeom>
          <a:ln w="50800" cap="flat" cmpd="sng" algn="ctr">
            <a:solidFill>
              <a:srgbClr val="FF99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1" name="Isosceles Triangle 40"/>
          <p:cNvSpPr/>
          <p:nvPr/>
        </p:nvSpPr>
        <p:spPr>
          <a:xfrm flipV="1">
            <a:off x="3724257" y="3791249"/>
            <a:ext cx="1952145" cy="1359222"/>
          </a:xfrm>
          <a:prstGeom prst="triangle">
            <a:avLst/>
          </a:prstGeom>
          <a:solidFill>
            <a:srgbClr val="800000">
              <a:alpha val="79000"/>
            </a:srgbClr>
          </a:solidFill>
          <a:ln>
            <a:noFill/>
          </a:ln>
          <a:effectLst>
            <a:outerShdw blurRad="40000" dist="23000" dir="5400000" rotWithShape="0">
              <a:srgbClr val="000000">
                <a:alpha val="35000"/>
              </a:srgbClr>
            </a:outerShdw>
            <a:softEdge rad="2159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p:cNvSpPr txBox="1"/>
          <p:nvPr/>
        </p:nvSpPr>
        <p:spPr>
          <a:xfrm>
            <a:off x="4287042" y="4000223"/>
            <a:ext cx="1084560" cy="338554"/>
          </a:xfrm>
          <a:prstGeom prst="rect">
            <a:avLst/>
          </a:prstGeom>
          <a:noFill/>
        </p:spPr>
        <p:txBody>
          <a:bodyPr wrap="square" rtlCol="0">
            <a:spAutoFit/>
          </a:bodyPr>
          <a:lstStyle/>
          <a:p>
            <a:r>
              <a:rPr lang="en-US" sz="1600" dirty="0" smtClean="0"/>
              <a:t>Feature</a:t>
            </a:r>
            <a:endParaRPr lang="en-US" sz="16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par>
                                <p:cTn id="13" presetID="22" presetClass="entr" presetSubtype="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1000"/>
                                        <p:tgtEl>
                                          <p:spTgt spid="22"/>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par>
                          <p:cTn id="37" fill="hold">
                            <p:stCondLst>
                              <p:cond delay="3000"/>
                            </p:stCondLst>
                            <p:childTnLst>
                              <p:par>
                                <p:cTn id="38" presetID="22" presetClass="entr" presetSubtype="8"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left)">
                                      <p:cBhvr>
                                        <p:cTn id="44" dur="500"/>
                                        <p:tgtEl>
                                          <p:spTgt spid="34"/>
                                        </p:tgtEl>
                                      </p:cBhvr>
                                    </p:animEffect>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left)">
                                      <p:cBhvr>
                                        <p:cTn id="48" dur="500"/>
                                        <p:tgtEl>
                                          <p:spTgt spid="29"/>
                                        </p:tgtEl>
                                      </p:cBhvr>
                                    </p:animEffect>
                                  </p:childTnLst>
                                </p:cTn>
                              </p:par>
                            </p:childTnLst>
                          </p:cTn>
                        </p:par>
                        <p:par>
                          <p:cTn id="49" fill="hold">
                            <p:stCondLst>
                              <p:cond delay="4500"/>
                            </p:stCondLst>
                            <p:childTnLst>
                              <p:par>
                                <p:cTn id="50" presetID="22" presetClass="entr" presetSubtype="8"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par>
                          <p:cTn id="53" fill="hold">
                            <p:stCondLst>
                              <p:cond delay="5000"/>
                            </p:stCondLst>
                            <p:childTnLst>
                              <p:par>
                                <p:cTn id="54" presetID="22" presetClass="entr" presetSubtype="8" fill="hold" grpId="0" nodeType="after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500"/>
                                        <p:tgtEl>
                                          <p:spTgt spid="40"/>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wipe(left)">
                                      <p:cBhvr>
                                        <p:cTn id="60" dur="500"/>
                                        <p:tgtEl>
                                          <p:spTgt spid="35"/>
                                        </p:tgtEl>
                                      </p:cBhvr>
                                    </p:animEffect>
                                  </p:childTnLst>
                                </p:cTn>
                              </p:par>
                            </p:childTnLst>
                          </p:cTn>
                        </p:par>
                        <p:par>
                          <p:cTn id="61" fill="hold">
                            <p:stCondLst>
                              <p:cond delay="6000"/>
                            </p:stCondLst>
                            <p:childTnLst>
                              <p:par>
                                <p:cTn id="62" presetID="22" presetClass="entr" presetSubtype="8" fill="hold"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ipe(left)">
                                      <p:cBhvr>
                                        <p:cTn id="64" dur="500"/>
                                        <p:tgtEl>
                                          <p:spTgt spid="9"/>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5"/>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5"/>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4"/>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42"/>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8"/>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9"/>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9"/>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7"/>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2"/>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3"/>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34"/>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5"/>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28"/>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6"/>
                                        </p:tgtEl>
                                        <p:attrNameLst>
                                          <p:attrName>style.visibility</p:attrName>
                                        </p:attrNameLst>
                                      </p:cBhvr>
                                      <p:to>
                                        <p:strVal val="hidden"/>
                                      </p:to>
                                    </p:set>
                                  </p:childTnLst>
                                </p:cTn>
                              </p:par>
                              <p:par>
                                <p:cTn id="105" presetID="1" presetClass="exit" presetSubtype="0" fill="hold" grpId="0" nodeType="withEffect">
                                  <p:stCondLst>
                                    <p:cond delay="0"/>
                                  </p:stCondLst>
                                  <p:childTnLst>
                                    <p:set>
                                      <p:cBhvr>
                                        <p:cTn id="106" dur="1" fill="hold">
                                          <p:stCondLst>
                                            <p:cond delay="0"/>
                                          </p:stCondLst>
                                        </p:cTn>
                                        <p:tgtEl>
                                          <p:spTgt spid="41"/>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5" grpId="0" animBg="1"/>
      <p:bldP spid="15" grpId="1" animBg="1"/>
      <p:bldP spid="17" grpId="0" animBg="1"/>
      <p:bldP spid="17" grpId="1" animBg="1"/>
      <p:bldP spid="22" grpId="0" animBg="1"/>
      <p:bldP spid="22" grpId="1" animBg="1"/>
      <p:bldP spid="23" grpId="0" animBg="1"/>
      <p:bldP spid="23" grpId="1" animBg="1"/>
      <p:bldP spid="28" grpId="0" animBg="1"/>
      <p:bldP spid="28" grpId="1" animBg="1"/>
      <p:bldP spid="29" grpId="0" animBg="1"/>
      <p:bldP spid="29" grpId="1" animBg="1"/>
      <p:bldP spid="34" grpId="0" animBg="1"/>
      <p:bldP spid="34" grpId="1" animBg="1"/>
      <p:bldP spid="35" grpId="0" animBg="1"/>
      <p:bldP spid="35" grpId="1" animBg="1"/>
      <p:bldP spid="40" grpId="0" animBg="1"/>
      <p:bldP spid="40" grpId="1" animBg="1"/>
      <p:bldP spid="41" grpId="0" animBg="1"/>
      <p:bldP spid="41" grpId="1" animBg="1"/>
      <p:bldP spid="42" grpId="0"/>
      <p:bldP spid="42" grpId="1"/>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a:t>
            </a:r>
            <a:endParaRPr lang="en-US" dirty="0"/>
          </a:p>
        </p:txBody>
      </p:sp>
      <p:pic>
        <p:nvPicPr>
          <p:cNvPr id="6" name="Content Placeholder 5" descr="rw_notation.pdf"/>
          <p:cNvPicPr>
            <a:picLocks noGrp="1" noChangeAspect="1"/>
          </p:cNvPicPr>
          <p:nvPr>
            <p:ph idx="1"/>
          </p:nvPr>
        </p:nvPicPr>
        <mc:AlternateContent>
          <mc:Choice xmlns:ma="http://schemas.microsoft.com/office/mac/drawingml/2008/main" Requires="ma">
            <p:blipFill>
              <a:blip r:embed="rId2"/>
              <a:srcRect l="-258" r="-258"/>
              <a:stretch>
                <a:fillRect/>
              </a:stretch>
            </p:blipFill>
          </mc:Choice>
          <mc:Fallback>
            <p:blipFill>
              <a:blip r:embed="rId3"/>
              <a:srcRect l="-258" r="-258"/>
              <a:stretch>
                <a:fillRect/>
              </a:stretch>
            </p:blipFill>
          </mc:Fallback>
        </mc:AlternateContent>
        <p:spPr>
          <a:xfrm>
            <a:off x="1696031" y="1811792"/>
            <a:ext cx="5667237" cy="3667351"/>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457200" y="0"/>
            <a:ext cx="8229600" cy="1139825"/>
          </a:xfrm>
        </p:spPr>
        <p:txBody>
          <a:bodyPr/>
          <a:lstStyle/>
          <a:p>
            <a:pPr eaLnBrk="1" hangingPunct="1"/>
            <a:r>
              <a:rPr lang="en-GB" altLang="zh-CN" dirty="0" smtClean="0">
                <a:solidFill>
                  <a:schemeClr val="tx1"/>
                </a:solidFill>
                <a:ea typeface="宋体" pitchFamily="2" charset="-122"/>
              </a:rPr>
              <a:t>Probabilities</a:t>
            </a:r>
          </a:p>
        </p:txBody>
      </p:sp>
      <p:sp>
        <p:nvSpPr>
          <p:cNvPr id="4103" name="Rectangle 3"/>
          <p:cNvSpPr>
            <a:spLocks noGrp="1" noChangeArrowheads="1"/>
          </p:cNvSpPr>
          <p:nvPr>
            <p:ph type="body" sz="half" idx="1"/>
          </p:nvPr>
        </p:nvSpPr>
        <p:spPr>
          <a:xfrm>
            <a:off x="1810668" y="3299197"/>
            <a:ext cx="3480011" cy="517265"/>
          </a:xfrm>
        </p:spPr>
        <p:txBody>
          <a:bodyPr anchor="t">
            <a:normAutofit/>
          </a:bodyPr>
          <a:lstStyle/>
          <a:p>
            <a:pPr algn="l" eaLnBrk="1" hangingPunct="1">
              <a:lnSpc>
                <a:spcPct val="90000"/>
              </a:lnSpc>
              <a:buFont typeface="Wingdings" pitchFamily="2" charset="2"/>
              <a:buNone/>
            </a:pPr>
            <a:r>
              <a:rPr lang="en-GB" altLang="zh-CN" sz="2000" dirty="0" smtClean="0">
                <a:ea typeface="宋体" pitchFamily="2" charset="-122"/>
              </a:rPr>
              <a:t>is the </a:t>
            </a:r>
            <a:r>
              <a:rPr lang="en-US" altLang="zh-CN" sz="2000" dirty="0" smtClean="0">
                <a:ea typeface="宋体" pitchFamily="2" charset="-122"/>
              </a:rPr>
              <a:t>neighborhood</a:t>
            </a:r>
            <a:r>
              <a:rPr lang="en-GB" altLang="zh-CN" sz="2000" dirty="0" smtClean="0">
                <a:ea typeface="宋体" pitchFamily="2" charset="-122"/>
              </a:rPr>
              <a:t> of vector </a:t>
            </a:r>
            <a:r>
              <a:rPr lang="en-GB" altLang="zh-CN" sz="2000" i="1" dirty="0" smtClean="0">
                <a:ea typeface="宋体" pitchFamily="2" charset="-122"/>
              </a:rPr>
              <a:t>i</a:t>
            </a:r>
            <a:r>
              <a:rPr lang="en-GB" altLang="zh-CN" sz="2000" dirty="0" smtClean="0">
                <a:ea typeface="宋体" pitchFamily="2" charset="-122"/>
              </a:rPr>
              <a:t>. </a:t>
            </a:r>
          </a:p>
        </p:txBody>
      </p:sp>
      <p:sp>
        <p:nvSpPr>
          <p:cNvPr id="4104" name="Rectangle 2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105" name="Rectangle 2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106" name="Rectangle 2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4100" name="Object 25"/>
          <p:cNvGraphicFramePr>
            <a:graphicFrameLocks noChangeAspect="1"/>
          </p:cNvGraphicFramePr>
          <p:nvPr/>
        </p:nvGraphicFramePr>
        <p:xfrm>
          <a:off x="2733675" y="1681163"/>
          <a:ext cx="4197350" cy="955675"/>
        </p:xfrm>
        <a:graphic>
          <a:graphicData uri="http://schemas.openxmlformats.org/presentationml/2006/ole">
            <p:oleObj spid="_x0000_s28676" name="Equation" r:id="rId3" imgW="1943100" imgH="444500" progId="Equation.3">
              <p:embed/>
            </p:oleObj>
          </a:graphicData>
        </a:graphic>
      </p:graphicFrame>
      <p:sp>
        <p:nvSpPr>
          <p:cNvPr id="4107" name="Rectangle 28"/>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en-US"/>
          </a:p>
        </p:txBody>
      </p:sp>
      <p:graphicFrame>
        <p:nvGraphicFramePr>
          <p:cNvPr id="4101" name="Object 27"/>
          <p:cNvGraphicFramePr>
            <a:graphicFrameLocks noChangeAspect="1"/>
          </p:cNvGraphicFramePr>
          <p:nvPr/>
        </p:nvGraphicFramePr>
        <p:xfrm>
          <a:off x="1338216" y="3363958"/>
          <a:ext cx="504825" cy="300038"/>
        </p:xfrm>
        <a:graphic>
          <a:graphicData uri="http://schemas.openxmlformats.org/presentationml/2006/ole">
            <p:oleObj spid="_x0000_s28677" name="Equação" r:id="rId4" imgW="393480" imgH="228600" progId="Equation.3">
              <p:embed/>
            </p:oleObj>
          </a:graphicData>
        </a:graphic>
      </p:graphicFrame>
      <p:grpSp>
        <p:nvGrpSpPr>
          <p:cNvPr id="11" name="Group 10"/>
          <p:cNvGrpSpPr/>
          <p:nvPr/>
        </p:nvGrpSpPr>
        <p:grpSpPr>
          <a:xfrm>
            <a:off x="3450804" y="3693529"/>
            <a:ext cx="2573808" cy="2669319"/>
            <a:chOff x="2908091" y="2363370"/>
            <a:chExt cx="2803161" cy="2713298"/>
          </a:xfrm>
        </p:grpSpPr>
        <p:cxnSp>
          <p:nvCxnSpPr>
            <p:cNvPr id="13" name="Straight Connector 12"/>
            <p:cNvCxnSpPr/>
            <p:nvPr/>
          </p:nvCxnSpPr>
          <p:spPr>
            <a:xfrm flipV="1">
              <a:off x="4146821" y="2518348"/>
              <a:ext cx="1429521" cy="117614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6200000" flipV="1">
              <a:off x="4251498" y="3731760"/>
              <a:ext cx="1236531" cy="11433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0800000" flipV="1">
              <a:off x="3043008" y="3643203"/>
              <a:ext cx="1103813" cy="64879"/>
            </a:xfrm>
            <a:prstGeom prst="line">
              <a:avLst/>
            </a:prstGeom>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5306518" y="4821835"/>
              <a:ext cx="269823" cy="2548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107305" y="3495207"/>
              <a:ext cx="269823" cy="2548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908091" y="3567682"/>
              <a:ext cx="269823" cy="2548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5441429" y="2363370"/>
              <a:ext cx="269823" cy="2548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p:txBody>
        </p:sp>
      </p:grpSp>
      <p:sp>
        <p:nvSpPr>
          <p:cNvPr id="27" name="TextBox 26"/>
          <p:cNvSpPr txBox="1"/>
          <p:nvPr/>
        </p:nvSpPr>
        <p:spPr>
          <a:xfrm>
            <a:off x="4422619" y="4759691"/>
            <a:ext cx="377026" cy="369332"/>
          </a:xfrm>
          <a:prstGeom prst="rect">
            <a:avLst/>
          </a:prstGeom>
          <a:noFill/>
        </p:spPr>
        <p:txBody>
          <a:bodyPr wrap="none" rtlCol="0">
            <a:spAutoFit/>
          </a:bodyPr>
          <a:lstStyle/>
          <a:p>
            <a:r>
              <a:rPr lang="en-US" dirty="0" smtClean="0"/>
              <a:t> 1</a:t>
            </a:r>
            <a:endParaRPr lang="en-US" dirty="0"/>
          </a:p>
        </p:txBody>
      </p:sp>
      <p:graphicFrame>
        <p:nvGraphicFramePr>
          <p:cNvPr id="28682" name="Object 25"/>
          <p:cNvGraphicFramePr>
            <a:graphicFrameLocks noChangeAspect="1"/>
          </p:cNvGraphicFramePr>
          <p:nvPr/>
        </p:nvGraphicFramePr>
        <p:xfrm>
          <a:off x="3885734" y="4581431"/>
          <a:ext cx="412750" cy="392112"/>
        </p:xfrm>
        <a:graphic>
          <a:graphicData uri="http://schemas.openxmlformats.org/presentationml/2006/ole">
            <p:oleObj spid="_x0000_s28682" name="Equação" r:id="rId5" imgW="253800" imgH="241200" progId="Equation.3">
              <p:embed/>
            </p:oleObj>
          </a:graphicData>
        </a:graphic>
      </p:graphicFrame>
      <p:graphicFrame>
        <p:nvGraphicFramePr>
          <p:cNvPr id="28683" name="Object 25"/>
          <p:cNvGraphicFramePr>
            <a:graphicFrameLocks noChangeAspect="1"/>
          </p:cNvGraphicFramePr>
          <p:nvPr/>
        </p:nvGraphicFramePr>
        <p:xfrm>
          <a:off x="4707917" y="5363125"/>
          <a:ext cx="392113" cy="392113"/>
        </p:xfrm>
        <a:graphic>
          <a:graphicData uri="http://schemas.openxmlformats.org/presentationml/2006/ole">
            <p:oleObj spid="_x0000_s28683" name="Equação" r:id="rId6" imgW="241200" imgH="241200" progId="Equation.3">
              <p:embed/>
            </p:oleObj>
          </a:graphicData>
        </a:graphic>
      </p:graphicFrame>
      <p:graphicFrame>
        <p:nvGraphicFramePr>
          <p:cNvPr id="28684" name="Object 25"/>
          <p:cNvGraphicFramePr>
            <a:graphicFrameLocks noChangeAspect="1"/>
          </p:cNvGraphicFramePr>
          <p:nvPr/>
        </p:nvGraphicFramePr>
        <p:xfrm>
          <a:off x="4763108" y="4058475"/>
          <a:ext cx="412750" cy="392112"/>
        </p:xfrm>
        <a:graphic>
          <a:graphicData uri="http://schemas.openxmlformats.org/presentationml/2006/ole">
            <p:oleObj spid="_x0000_s28684" name="Equação" r:id="rId7" imgW="253800" imgH="241200" progId="Equation.3">
              <p:embed/>
            </p:oleObj>
          </a:graphicData>
        </a:graphic>
      </p:graphicFrame>
      <p:sp>
        <p:nvSpPr>
          <p:cNvPr id="37" name="Rectangle 36"/>
          <p:cNvSpPr/>
          <p:nvPr/>
        </p:nvSpPr>
        <p:spPr>
          <a:xfrm>
            <a:off x="1533525" y="1080184"/>
            <a:ext cx="5792788" cy="369332"/>
          </a:xfrm>
          <a:prstGeom prst="rect">
            <a:avLst/>
          </a:prstGeom>
        </p:spPr>
        <p:txBody>
          <a:bodyPr wrap="square">
            <a:spAutoFit/>
          </a:bodyPr>
          <a:lstStyle/>
          <a:p>
            <a:r>
              <a:rPr lang="en-GB" altLang="zh-CN" dirty="0" smtClean="0">
                <a:ea typeface="宋体" pitchFamily="2" charset="-122"/>
              </a:rPr>
              <a:t>Probability from vector </a:t>
            </a:r>
            <a:r>
              <a:rPr lang="en-GB" altLang="zh-CN" i="1" dirty="0" smtClean="0">
                <a:ea typeface="宋体" pitchFamily="2" charset="-122"/>
              </a:rPr>
              <a:t>i</a:t>
            </a:r>
            <a:r>
              <a:rPr lang="en-GB" altLang="zh-CN" dirty="0" smtClean="0">
                <a:ea typeface="宋体" pitchFamily="2" charset="-122"/>
              </a:rPr>
              <a:t> to vector </a:t>
            </a:r>
            <a:r>
              <a:rPr lang="en-GB" altLang="zh-CN" i="1" dirty="0" smtClean="0">
                <a:ea typeface="宋体" pitchFamily="2" charset="-122"/>
              </a:rPr>
              <a:t>j</a:t>
            </a:r>
            <a:endParaRPr lang="en-US" dirty="0"/>
          </a:p>
        </p:txBody>
      </p:sp>
      <p:sp>
        <p:nvSpPr>
          <p:cNvPr id="23" name="TextBox 22"/>
          <p:cNvSpPr txBox="1"/>
          <p:nvPr/>
        </p:nvSpPr>
        <p:spPr>
          <a:xfrm>
            <a:off x="5675169" y="3631796"/>
            <a:ext cx="377026" cy="369332"/>
          </a:xfrm>
          <a:prstGeom prst="rect">
            <a:avLst/>
          </a:prstGeom>
          <a:noFill/>
        </p:spPr>
        <p:txBody>
          <a:bodyPr wrap="square" rtlCol="0">
            <a:spAutoFit/>
          </a:bodyPr>
          <a:lstStyle/>
          <a:p>
            <a:r>
              <a:rPr lang="en-US" dirty="0" smtClean="0"/>
              <a:t> 2</a:t>
            </a:r>
            <a:endParaRPr lang="en-US" dirty="0"/>
          </a:p>
        </p:txBody>
      </p:sp>
      <p:sp>
        <p:nvSpPr>
          <p:cNvPr id="24" name="TextBox 23"/>
          <p:cNvSpPr txBox="1"/>
          <p:nvPr/>
        </p:nvSpPr>
        <p:spPr>
          <a:xfrm>
            <a:off x="5588276" y="6025717"/>
            <a:ext cx="377177" cy="369332"/>
          </a:xfrm>
          <a:prstGeom prst="rect">
            <a:avLst/>
          </a:prstGeom>
          <a:noFill/>
        </p:spPr>
        <p:txBody>
          <a:bodyPr wrap="none" rtlCol="0">
            <a:spAutoFit/>
          </a:bodyPr>
          <a:lstStyle/>
          <a:p>
            <a:r>
              <a:rPr lang="en-US" dirty="0" smtClean="0"/>
              <a:t> 3</a:t>
            </a:r>
            <a:endParaRPr lang="en-US" dirty="0"/>
          </a:p>
        </p:txBody>
      </p:sp>
      <p:sp>
        <p:nvSpPr>
          <p:cNvPr id="25" name="TextBox 24"/>
          <p:cNvSpPr txBox="1"/>
          <p:nvPr/>
        </p:nvSpPr>
        <p:spPr>
          <a:xfrm>
            <a:off x="3386092" y="4807020"/>
            <a:ext cx="377177" cy="369332"/>
          </a:xfrm>
          <a:prstGeom prst="rect">
            <a:avLst/>
          </a:prstGeom>
          <a:noFill/>
        </p:spPr>
        <p:txBody>
          <a:bodyPr wrap="none" rtlCol="0">
            <a:spAutoFit/>
          </a:bodyPr>
          <a:lstStyle/>
          <a:p>
            <a:r>
              <a:rPr lang="en-US" dirty="0" smtClean="0"/>
              <a:t> 4</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Fields in Science</a:t>
            </a:r>
            <a:endParaRPr lang="en-US" dirty="0"/>
          </a:p>
        </p:txBody>
      </p:sp>
      <p:pic>
        <p:nvPicPr>
          <p:cNvPr id="7" name="Imagem 6" descr="F10A1lam-crop-small.gif"/>
          <p:cNvPicPr>
            <a:picLocks noChangeAspect="1"/>
          </p:cNvPicPr>
          <p:nvPr/>
        </p:nvPicPr>
        <p:blipFill>
          <a:blip r:embed="rId3"/>
          <a:stretch>
            <a:fillRect/>
          </a:stretch>
        </p:blipFill>
        <p:spPr>
          <a:xfrm rot="18540252">
            <a:off x="2566215" y="810381"/>
            <a:ext cx="2039790" cy="5787903"/>
          </a:xfrm>
          <a:prstGeom prst="rect">
            <a:avLst/>
          </a:prstGeom>
        </p:spPr>
      </p:pic>
      <p:pic>
        <p:nvPicPr>
          <p:cNvPr id="8" name="Imagem 7" descr="ventrikel_piv.gif"/>
          <p:cNvPicPr>
            <a:picLocks noChangeAspect="1"/>
          </p:cNvPicPr>
          <p:nvPr/>
        </p:nvPicPr>
        <p:blipFill>
          <a:blip r:embed="rId4"/>
          <a:stretch>
            <a:fillRect/>
          </a:stretch>
        </p:blipFill>
        <p:spPr>
          <a:xfrm>
            <a:off x="5973288" y="1628528"/>
            <a:ext cx="2127277" cy="2842042"/>
          </a:xfrm>
          <a:prstGeom prst="rect">
            <a:avLst/>
          </a:prstGeom>
        </p:spPr>
      </p:pic>
      <p:pic>
        <p:nvPicPr>
          <p:cNvPr id="12" name="Content Placeholder 3" descr="Screen shot 2010-05-19 at 12.36.14 PM.png"/>
          <p:cNvPicPr>
            <a:picLocks noChangeAspect="1"/>
          </p:cNvPicPr>
          <p:nvPr/>
        </p:nvPicPr>
        <p:blipFill>
          <a:blip r:embed="rId5"/>
          <a:srcRect l="-17822" r="-17822"/>
          <a:stretch>
            <a:fillRect/>
          </a:stretch>
        </p:blipFill>
        <p:spPr bwMode="auto">
          <a:xfrm>
            <a:off x="-341060" y="4470570"/>
            <a:ext cx="3927170" cy="21597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57200" y="0"/>
            <a:ext cx="8229600" cy="1139825"/>
          </a:xfrm>
        </p:spPr>
        <p:txBody>
          <a:bodyPr/>
          <a:lstStyle/>
          <a:p>
            <a:r>
              <a:rPr lang="en-GB" dirty="0" smtClean="0">
                <a:ea typeface="宋体" pitchFamily="2" charset="-122"/>
              </a:rPr>
              <a:t>Random Walk Filtering</a:t>
            </a:r>
            <a:endParaRPr lang="en-GB" dirty="0" smtClean="0">
              <a:solidFill>
                <a:schemeClr val="tx1"/>
              </a:solidFill>
              <a:ea typeface="宋体" pitchFamily="2" charset="-122"/>
            </a:endParaRPr>
          </a:p>
        </p:txBody>
      </p:sp>
      <p:sp>
        <p:nvSpPr>
          <p:cNvPr id="48131" name="Rectangle 3"/>
          <p:cNvSpPr>
            <a:spLocks noGrp="1" noChangeArrowheads="1"/>
          </p:cNvSpPr>
          <p:nvPr>
            <p:ph type="body" sz="half" idx="1"/>
          </p:nvPr>
        </p:nvSpPr>
        <p:spPr>
          <a:xfrm>
            <a:off x="1364776" y="4040070"/>
            <a:ext cx="6864824" cy="706101"/>
          </a:xfrm>
        </p:spPr>
        <p:txBody>
          <a:bodyPr anchor="t"/>
          <a:lstStyle/>
          <a:p>
            <a:pPr algn="l" eaLnBrk="1" hangingPunct="1">
              <a:buFont typeface="Wingdings" pitchFamily="2" charset="2"/>
              <a:buNone/>
            </a:pPr>
            <a:r>
              <a:rPr lang="en-GB" altLang="zh-CN" sz="2400" dirty="0" smtClean="0">
                <a:ea typeface="宋体" pitchFamily="2" charset="-122"/>
              </a:rPr>
              <a:t>Weighted Average of </a:t>
            </a:r>
            <a:r>
              <a:rPr lang="en-US" altLang="zh-CN" sz="2400" dirty="0" smtClean="0">
                <a:ea typeface="宋体" pitchFamily="2" charset="-122"/>
              </a:rPr>
              <a:t>Random Walk Probabilities</a:t>
            </a:r>
          </a:p>
        </p:txBody>
      </p:sp>
      <p:graphicFrame>
        <p:nvGraphicFramePr>
          <p:cNvPr id="48138" name="Object 6"/>
          <p:cNvGraphicFramePr>
            <a:graphicFrameLocks noChangeAspect="1"/>
          </p:cNvGraphicFramePr>
          <p:nvPr/>
        </p:nvGraphicFramePr>
        <p:xfrm>
          <a:off x="2759075" y="1968500"/>
          <a:ext cx="3119438" cy="1668463"/>
        </p:xfrm>
        <a:graphic>
          <a:graphicData uri="http://schemas.openxmlformats.org/presentationml/2006/ole">
            <p:oleObj spid="_x0000_s29700" name="Equation" r:id="rId3" imgW="927100" imgH="495300" progId="Equation.3">
              <p:embed/>
            </p:oleObj>
          </a:graphicData>
        </a:graphic>
      </p:graphicFrame>
      <p:sp>
        <p:nvSpPr>
          <p:cNvPr id="5" name="Retângulo 21"/>
          <p:cNvSpPr/>
          <p:nvPr/>
        </p:nvSpPr>
        <p:spPr>
          <a:xfrm>
            <a:off x="1828799" y="5283200"/>
            <a:ext cx="6676572" cy="369332"/>
          </a:xfrm>
          <a:prstGeom prst="rect">
            <a:avLst/>
          </a:prstGeom>
        </p:spPr>
        <p:txBody>
          <a:bodyPr wrap="square">
            <a:spAutoFit/>
          </a:bodyPr>
          <a:lstStyle/>
          <a:p>
            <a:r>
              <a:rPr lang="en-GB" altLang="zh-CN" dirty="0" smtClean="0">
                <a:ea typeface="宋体" pitchFamily="2" charset="-122"/>
              </a:rPr>
              <a:t>- the probability of going from</a:t>
            </a:r>
            <a:r>
              <a:rPr lang="en-GB" altLang="zh-CN" dirty="0" smtClean="0">
                <a:ea typeface="宋体" pitchFamily="2" charset="-122"/>
              </a:rPr>
              <a:t> vector </a:t>
            </a:r>
            <a:r>
              <a:rPr lang="en-GB" altLang="zh-CN" i="1" dirty="0" err="1" smtClean="0">
                <a:ea typeface="宋体" pitchFamily="2" charset="-122"/>
              </a:rPr>
              <a:t>i</a:t>
            </a:r>
            <a:r>
              <a:rPr lang="en-GB" altLang="zh-CN" dirty="0" smtClean="0">
                <a:ea typeface="宋体" pitchFamily="2" charset="-122"/>
              </a:rPr>
              <a:t> </a:t>
            </a:r>
            <a:r>
              <a:rPr lang="en-GB" altLang="zh-CN" dirty="0" smtClean="0">
                <a:ea typeface="宋体" pitchFamily="2" charset="-122"/>
              </a:rPr>
              <a:t>to</a:t>
            </a:r>
            <a:r>
              <a:rPr lang="en-GB" altLang="zh-CN" dirty="0" smtClean="0">
                <a:ea typeface="宋体" pitchFamily="2" charset="-122"/>
              </a:rPr>
              <a:t> </a:t>
            </a:r>
            <a:r>
              <a:rPr lang="en-GB" altLang="zh-CN" dirty="0" smtClean="0">
                <a:ea typeface="宋体" pitchFamily="2" charset="-122"/>
              </a:rPr>
              <a:t>vector </a:t>
            </a:r>
            <a:r>
              <a:rPr lang="en-GB" altLang="zh-CN" i="1" dirty="0" err="1" smtClean="0">
                <a:ea typeface="宋体" pitchFamily="2" charset="-122"/>
              </a:rPr>
              <a:t>j</a:t>
            </a:r>
            <a:r>
              <a:rPr lang="en-GB" altLang="zh-CN" dirty="0" smtClean="0">
                <a:ea typeface="宋体" pitchFamily="2" charset="-122"/>
              </a:rPr>
              <a:t> </a:t>
            </a:r>
            <a:r>
              <a:rPr lang="en-GB" altLang="zh-CN" dirty="0" smtClean="0">
                <a:ea typeface="宋体" pitchFamily="2" charset="-122"/>
              </a:rPr>
              <a:t>after </a:t>
            </a:r>
            <a:r>
              <a:rPr lang="en-GB" altLang="zh-CN" i="1" dirty="0" smtClean="0">
                <a:ea typeface="宋体" pitchFamily="2" charset="-122"/>
              </a:rPr>
              <a:t>n</a:t>
            </a:r>
            <a:r>
              <a:rPr lang="en-GB" altLang="zh-CN" dirty="0" smtClean="0">
                <a:ea typeface="宋体" pitchFamily="2" charset="-122"/>
              </a:rPr>
              <a:t> steps</a:t>
            </a:r>
          </a:p>
        </p:txBody>
      </p:sp>
      <p:graphicFrame>
        <p:nvGraphicFramePr>
          <p:cNvPr id="6" name="Object 22"/>
          <p:cNvGraphicFramePr>
            <a:graphicFrameLocks noChangeAspect="1"/>
          </p:cNvGraphicFramePr>
          <p:nvPr/>
        </p:nvGraphicFramePr>
        <p:xfrm>
          <a:off x="1393825" y="5205413"/>
          <a:ext cx="412750" cy="423862"/>
        </p:xfrm>
        <a:graphic>
          <a:graphicData uri="http://schemas.openxmlformats.org/presentationml/2006/ole">
            <p:oleObj spid="_x0000_s29703" name="Equation" r:id="rId4" imgW="228600" imgH="228600" progId="Equation.3">
              <p:embed/>
            </p:oleObj>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457200" y="0"/>
            <a:ext cx="8229600" cy="1139825"/>
          </a:xfrm>
        </p:spPr>
        <p:txBody>
          <a:bodyPr/>
          <a:lstStyle/>
          <a:p>
            <a:pPr eaLnBrk="1" hangingPunct="1"/>
            <a:r>
              <a:rPr lang="en-GB" altLang="zh-CN" dirty="0" smtClean="0">
                <a:solidFill>
                  <a:schemeClr val="tx1"/>
                </a:solidFill>
                <a:ea typeface="宋体" pitchFamily="2" charset="-122"/>
              </a:rPr>
              <a:t>Examples of Similarity Functions</a:t>
            </a:r>
          </a:p>
        </p:txBody>
      </p:sp>
      <p:sp>
        <p:nvSpPr>
          <p:cNvPr id="4104" name="Rectangle 2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105" name="Rectangle 2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106" name="Rectangle 2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107" name="Rectangle 28"/>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en-US"/>
          </a:p>
        </p:txBody>
      </p:sp>
      <p:graphicFrame>
        <p:nvGraphicFramePr>
          <p:cNvPr id="28678" name="Object 25"/>
          <p:cNvGraphicFramePr>
            <a:graphicFrameLocks noChangeAspect="1"/>
          </p:cNvGraphicFramePr>
          <p:nvPr/>
        </p:nvGraphicFramePr>
        <p:xfrm>
          <a:off x="1712913" y="2025650"/>
          <a:ext cx="549275" cy="695325"/>
        </p:xfrm>
        <a:graphic>
          <a:graphicData uri="http://schemas.openxmlformats.org/presentationml/2006/ole">
            <p:oleObj spid="_x0000_s78850" name="Equation" r:id="rId3" imgW="139700" imgH="177800" progId="Equation.3">
              <p:embed/>
            </p:oleObj>
          </a:graphicData>
        </a:graphic>
      </p:graphicFrame>
      <p:sp>
        <p:nvSpPr>
          <p:cNvPr id="34" name="TextBox 33"/>
          <p:cNvSpPr txBox="1"/>
          <p:nvPr/>
        </p:nvSpPr>
        <p:spPr>
          <a:xfrm>
            <a:off x="1190171" y="1170735"/>
            <a:ext cx="1919189" cy="584776"/>
          </a:xfrm>
          <a:prstGeom prst="rect">
            <a:avLst/>
          </a:prstGeom>
          <a:noFill/>
        </p:spPr>
        <p:txBody>
          <a:bodyPr wrap="square" rtlCol="0">
            <a:spAutoFit/>
          </a:bodyPr>
          <a:lstStyle/>
          <a:p>
            <a:r>
              <a:rPr lang="en-US" sz="3200" dirty="0" smtClean="0"/>
              <a:t>Direction</a:t>
            </a:r>
            <a:endParaRPr lang="en-US" sz="3200" dirty="0"/>
          </a:p>
        </p:txBody>
      </p:sp>
      <p:cxnSp>
        <p:nvCxnSpPr>
          <p:cNvPr id="36" name="Straight Arrow Connector 35"/>
          <p:cNvCxnSpPr/>
          <p:nvPr/>
        </p:nvCxnSpPr>
        <p:spPr>
          <a:xfrm rot="5400000" flipH="1" flipV="1">
            <a:off x="955791" y="4148930"/>
            <a:ext cx="2065336" cy="40640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5400000">
            <a:off x="1737979" y="4257393"/>
            <a:ext cx="2065334" cy="18947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rot="5400000" flipH="1" flipV="1">
            <a:off x="5687194" y="3655193"/>
            <a:ext cx="1819101" cy="9434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rot="5400000" flipH="1" flipV="1">
            <a:off x="6872515" y="4099214"/>
            <a:ext cx="696684"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190171" y="3319463"/>
            <a:ext cx="2525486" cy="2065335"/>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rot="10800000" flipV="1">
            <a:off x="1190175" y="3452067"/>
            <a:ext cx="2162626" cy="1932729"/>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551712" y="3218947"/>
            <a:ext cx="2525486" cy="2065335"/>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10800000" flipV="1">
            <a:off x="5551715" y="3218946"/>
            <a:ext cx="2162627" cy="2065335"/>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5400000" flipH="1" flipV="1">
            <a:off x="3971942" y="2139884"/>
            <a:ext cx="1393369" cy="76157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837892" y="3217358"/>
            <a:ext cx="1434098"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aphicFrame>
        <p:nvGraphicFramePr>
          <p:cNvPr id="78851" name="Object 6"/>
          <p:cNvGraphicFramePr>
            <a:graphicFrameLocks noChangeAspect="1"/>
          </p:cNvGraphicFramePr>
          <p:nvPr/>
        </p:nvGraphicFramePr>
        <p:xfrm>
          <a:off x="4624061" y="2804608"/>
          <a:ext cx="425355" cy="412750"/>
        </p:xfrm>
        <a:graphic>
          <a:graphicData uri="http://schemas.openxmlformats.org/presentationml/2006/ole">
            <p:oleObj spid="_x0000_s78851" name="Equation" r:id="rId4" imgW="152280" imgH="228600" progId="Equation.3">
              <p:embed/>
            </p:oleObj>
          </a:graphicData>
        </a:graphic>
      </p:graphicFrame>
      <p:graphicFrame>
        <p:nvGraphicFramePr>
          <p:cNvPr id="78856" name="Object 8"/>
          <p:cNvGraphicFramePr>
            <a:graphicFrameLocks noChangeAspect="1"/>
          </p:cNvGraphicFramePr>
          <p:nvPr/>
        </p:nvGraphicFramePr>
        <p:xfrm>
          <a:off x="4287837" y="1622591"/>
          <a:ext cx="638175" cy="402793"/>
        </p:xfrm>
        <a:graphic>
          <a:graphicData uri="http://schemas.openxmlformats.org/presentationml/2006/ole">
            <p:oleObj spid="_x0000_s78856" name="Equation" r:id="rId5" imgW="304800" imgH="177800" progId="Equation.3">
              <p:embed/>
            </p:oleObj>
          </a:graphicData>
        </a:graphic>
      </p:graphicFrame>
      <p:graphicFrame>
        <p:nvGraphicFramePr>
          <p:cNvPr id="78857" name="Object 6"/>
          <p:cNvGraphicFramePr>
            <a:graphicFrameLocks noChangeAspect="1"/>
          </p:cNvGraphicFramePr>
          <p:nvPr/>
        </p:nvGraphicFramePr>
        <p:xfrm>
          <a:off x="6470650" y="2025650"/>
          <a:ext cx="1196975" cy="695325"/>
        </p:xfrm>
        <a:graphic>
          <a:graphicData uri="http://schemas.openxmlformats.org/presentationml/2006/ole">
            <p:oleObj spid="_x0000_s78857" name="Equation" r:id="rId6" imgW="304800" imgH="177800" progId="Equation.3">
              <p:embed/>
            </p:oleObj>
          </a:graphicData>
        </a:graphic>
      </p:graphicFrame>
      <p:sp>
        <p:nvSpPr>
          <p:cNvPr id="35" name="TextBox 34"/>
          <p:cNvSpPr txBox="1"/>
          <p:nvPr/>
        </p:nvSpPr>
        <p:spPr>
          <a:xfrm>
            <a:off x="5795153" y="1239212"/>
            <a:ext cx="2737658" cy="584776"/>
          </a:xfrm>
          <a:prstGeom prst="rect">
            <a:avLst/>
          </a:prstGeom>
          <a:noFill/>
        </p:spPr>
        <p:txBody>
          <a:bodyPr wrap="square" rtlCol="0">
            <a:spAutoFit/>
          </a:bodyPr>
          <a:lstStyle/>
          <a:p>
            <a:r>
              <a:rPr lang="en-US" sz="3200" dirty="0" smtClean="0"/>
              <a:t>Magnitude</a:t>
            </a:r>
            <a:endParaRPr lang="en-US" sz="32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457200" y="0"/>
            <a:ext cx="8229600" cy="1139825"/>
          </a:xfrm>
        </p:spPr>
        <p:txBody>
          <a:bodyPr/>
          <a:lstStyle/>
          <a:p>
            <a:pPr eaLnBrk="1" hangingPunct="1"/>
            <a:r>
              <a:rPr lang="en-GB" altLang="zh-CN" dirty="0" smtClean="0">
                <a:solidFill>
                  <a:schemeClr val="tx1"/>
                </a:solidFill>
                <a:ea typeface="宋体" pitchFamily="2" charset="-122"/>
              </a:rPr>
              <a:t>Probabilities</a:t>
            </a:r>
          </a:p>
        </p:txBody>
      </p:sp>
      <p:sp>
        <p:nvSpPr>
          <p:cNvPr id="4104" name="Rectangle 2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105" name="Rectangle 2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106" name="Rectangle 2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107" name="Rectangle 28"/>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en-US"/>
          </a:p>
        </p:txBody>
      </p:sp>
      <p:sp>
        <p:nvSpPr>
          <p:cNvPr id="71" name="Rectangle 12"/>
          <p:cNvSpPr>
            <a:spLocks noChangeArrowheads="1"/>
          </p:cNvSpPr>
          <p:nvPr/>
        </p:nvSpPr>
        <p:spPr bwMode="auto">
          <a:xfrm>
            <a:off x="1290847" y="3056796"/>
            <a:ext cx="7015396" cy="3598863"/>
          </a:xfrm>
          <a:prstGeom prst="rect">
            <a:avLst/>
          </a:prstGeom>
          <a:solidFill>
            <a:srgbClr val="C0C0C0">
              <a:alpha val="22000"/>
            </a:srgbClr>
          </a:solidFill>
          <a:ln w="9525">
            <a:solidFill>
              <a:srgbClr val="FFCC66"/>
            </a:solidFill>
            <a:miter lim="800000"/>
            <a:headEnd/>
            <a:tailEnd/>
          </a:ln>
          <a:effectLst/>
        </p:spPr>
        <p:txBody>
          <a:bodyPr wrap="none" anchor="ctr"/>
          <a:lstStyle/>
          <a:p>
            <a:pPr algn="ctr"/>
            <a:endParaRPr lang="en-GB">
              <a:effectLst>
                <a:outerShdw blurRad="38100" dist="38100" dir="2700000" algn="tl">
                  <a:srgbClr val="FFFFFF"/>
                </a:outerShdw>
              </a:effectLst>
            </a:endParaRPr>
          </a:p>
        </p:txBody>
      </p:sp>
      <p:sp>
        <p:nvSpPr>
          <p:cNvPr id="72" name="Line 14"/>
          <p:cNvSpPr>
            <a:spLocks noChangeShapeType="1"/>
          </p:cNvSpPr>
          <p:nvPr/>
        </p:nvSpPr>
        <p:spPr bwMode="auto">
          <a:xfrm flipH="1" flipV="1">
            <a:off x="1556145" y="3383150"/>
            <a:ext cx="366713"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3" name="Line 15"/>
          <p:cNvSpPr>
            <a:spLocks noChangeShapeType="1"/>
          </p:cNvSpPr>
          <p:nvPr/>
        </p:nvSpPr>
        <p:spPr bwMode="auto">
          <a:xfrm>
            <a:off x="3507183" y="3526025"/>
            <a:ext cx="534988" cy="288925"/>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4" name="Line 16"/>
          <p:cNvSpPr>
            <a:spLocks noChangeShapeType="1"/>
          </p:cNvSpPr>
          <p:nvPr/>
        </p:nvSpPr>
        <p:spPr bwMode="auto">
          <a:xfrm flipH="1" flipV="1">
            <a:off x="1699020" y="4411850"/>
            <a:ext cx="185738" cy="509588"/>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5" name="Line 17"/>
          <p:cNvSpPr>
            <a:spLocks noChangeShapeType="1"/>
          </p:cNvSpPr>
          <p:nvPr/>
        </p:nvSpPr>
        <p:spPr bwMode="auto">
          <a:xfrm rot="20100000" flipH="1" flipV="1">
            <a:off x="2692795" y="4170550"/>
            <a:ext cx="68263" cy="519113"/>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6" name="Line 18"/>
          <p:cNvSpPr>
            <a:spLocks noChangeShapeType="1"/>
          </p:cNvSpPr>
          <p:nvPr/>
        </p:nvSpPr>
        <p:spPr bwMode="auto">
          <a:xfrm flipH="1" flipV="1">
            <a:off x="1498995" y="5673913"/>
            <a:ext cx="365125" cy="574675"/>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7" name="Line 19"/>
          <p:cNvSpPr>
            <a:spLocks noChangeShapeType="1"/>
          </p:cNvSpPr>
          <p:nvPr/>
        </p:nvSpPr>
        <p:spPr bwMode="auto">
          <a:xfrm flipH="1" flipV="1">
            <a:off x="2470545" y="5326250"/>
            <a:ext cx="309563" cy="503238"/>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8" name="Line 20"/>
          <p:cNvSpPr>
            <a:spLocks noChangeShapeType="1"/>
          </p:cNvSpPr>
          <p:nvPr/>
        </p:nvSpPr>
        <p:spPr bwMode="auto">
          <a:xfrm rot="19200000" flipV="1">
            <a:off x="3589733" y="5805675"/>
            <a:ext cx="46038" cy="74295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9" name="Line 21"/>
          <p:cNvSpPr>
            <a:spLocks noChangeShapeType="1"/>
          </p:cNvSpPr>
          <p:nvPr/>
        </p:nvSpPr>
        <p:spPr bwMode="auto">
          <a:xfrm rot="19200000">
            <a:off x="4267595" y="4024500"/>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0" name="Line 23"/>
          <p:cNvSpPr>
            <a:spLocks noChangeShapeType="1"/>
          </p:cNvSpPr>
          <p:nvPr/>
        </p:nvSpPr>
        <p:spPr bwMode="auto">
          <a:xfrm rot="20100000" flipH="1" flipV="1">
            <a:off x="4577158" y="5433760"/>
            <a:ext cx="384175" cy="674688"/>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1" name="Line 24"/>
          <p:cNvSpPr>
            <a:spLocks noChangeShapeType="1"/>
          </p:cNvSpPr>
          <p:nvPr/>
        </p:nvSpPr>
        <p:spPr bwMode="auto">
          <a:xfrm rot="20100000">
            <a:off x="5164533" y="4637275"/>
            <a:ext cx="600075" cy="50165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2" name="Line 25"/>
          <p:cNvSpPr>
            <a:spLocks noChangeShapeType="1"/>
          </p:cNvSpPr>
          <p:nvPr/>
        </p:nvSpPr>
        <p:spPr bwMode="auto">
          <a:xfrm rot="19200000" flipH="1" flipV="1">
            <a:off x="5850333" y="5916800"/>
            <a:ext cx="180975" cy="620713"/>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3" name="Line 26"/>
          <p:cNvSpPr>
            <a:spLocks noChangeShapeType="1"/>
          </p:cNvSpPr>
          <p:nvPr/>
        </p:nvSpPr>
        <p:spPr bwMode="auto">
          <a:xfrm rot="18600000">
            <a:off x="6818708" y="5399275"/>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4" name="Line 27"/>
          <p:cNvSpPr>
            <a:spLocks noChangeShapeType="1"/>
          </p:cNvSpPr>
          <p:nvPr/>
        </p:nvSpPr>
        <p:spPr bwMode="auto">
          <a:xfrm rot="18600000">
            <a:off x="6386908" y="4391213"/>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5" name="Line 28"/>
          <p:cNvSpPr>
            <a:spLocks noChangeShapeType="1"/>
          </p:cNvSpPr>
          <p:nvPr/>
        </p:nvSpPr>
        <p:spPr bwMode="auto">
          <a:xfrm rot="18300000">
            <a:off x="5594745" y="3454588"/>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6" name="Line 29"/>
          <p:cNvSpPr>
            <a:spLocks noChangeShapeType="1"/>
          </p:cNvSpPr>
          <p:nvPr/>
        </p:nvSpPr>
        <p:spPr bwMode="auto">
          <a:xfrm rot="18600000">
            <a:off x="7107633" y="3311713"/>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7" name="Line 30"/>
          <p:cNvSpPr>
            <a:spLocks noChangeShapeType="1"/>
          </p:cNvSpPr>
          <p:nvPr/>
        </p:nvSpPr>
        <p:spPr bwMode="auto">
          <a:xfrm rot="18600000">
            <a:off x="7682308" y="4391213"/>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8" name="Line 31"/>
          <p:cNvSpPr>
            <a:spLocks noChangeShapeType="1"/>
          </p:cNvSpPr>
          <p:nvPr/>
        </p:nvSpPr>
        <p:spPr bwMode="auto">
          <a:xfrm rot="18600000">
            <a:off x="7514033" y="6120000"/>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9" name="Line 22"/>
          <p:cNvSpPr>
            <a:spLocks noChangeShapeType="1"/>
          </p:cNvSpPr>
          <p:nvPr/>
        </p:nvSpPr>
        <p:spPr bwMode="auto">
          <a:xfrm rot="19200000" flipV="1">
            <a:off x="3723083" y="4748400"/>
            <a:ext cx="68263" cy="7620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90" name="Oval 33"/>
          <p:cNvSpPr>
            <a:spLocks noChangeArrowheads="1"/>
          </p:cNvSpPr>
          <p:nvPr/>
        </p:nvSpPr>
        <p:spPr bwMode="auto">
          <a:xfrm>
            <a:off x="4977438" y="46719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1" name="Oval 34"/>
          <p:cNvSpPr>
            <a:spLocks noChangeArrowheads="1"/>
          </p:cNvSpPr>
          <p:nvPr/>
        </p:nvSpPr>
        <p:spPr bwMode="auto">
          <a:xfrm>
            <a:off x="1737351" y="3663884"/>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2" name="Oval 35"/>
          <p:cNvSpPr>
            <a:spLocks noChangeArrowheads="1"/>
          </p:cNvSpPr>
          <p:nvPr/>
        </p:nvSpPr>
        <p:spPr bwMode="auto">
          <a:xfrm>
            <a:off x="2745413" y="4527484"/>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3" name="Oval 36"/>
          <p:cNvSpPr>
            <a:spLocks noChangeArrowheads="1"/>
          </p:cNvSpPr>
          <p:nvPr/>
        </p:nvSpPr>
        <p:spPr bwMode="auto">
          <a:xfrm>
            <a:off x="1737351" y="6111809"/>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4" name="Oval 37"/>
          <p:cNvSpPr>
            <a:spLocks noChangeArrowheads="1"/>
          </p:cNvSpPr>
          <p:nvPr/>
        </p:nvSpPr>
        <p:spPr bwMode="auto">
          <a:xfrm>
            <a:off x="1769101" y="4816409"/>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5" name="Oval 38"/>
          <p:cNvSpPr>
            <a:spLocks noChangeArrowheads="1"/>
          </p:cNvSpPr>
          <p:nvPr/>
        </p:nvSpPr>
        <p:spPr bwMode="auto">
          <a:xfrm>
            <a:off x="2608888" y="5654609"/>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6" name="Oval 39"/>
          <p:cNvSpPr>
            <a:spLocks noChangeArrowheads="1"/>
          </p:cNvSpPr>
          <p:nvPr/>
        </p:nvSpPr>
        <p:spPr bwMode="auto">
          <a:xfrm>
            <a:off x="3321676" y="33765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7" name="Oval 41"/>
          <p:cNvSpPr>
            <a:spLocks noChangeArrowheads="1"/>
          </p:cNvSpPr>
          <p:nvPr/>
        </p:nvSpPr>
        <p:spPr bwMode="auto">
          <a:xfrm>
            <a:off x="3969376" y="40242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8" name="Oval 43"/>
          <p:cNvSpPr>
            <a:spLocks noChangeArrowheads="1"/>
          </p:cNvSpPr>
          <p:nvPr/>
        </p:nvSpPr>
        <p:spPr bwMode="auto">
          <a:xfrm>
            <a:off x="6779251" y="33765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9" name="Oval 45"/>
          <p:cNvSpPr>
            <a:spLocks noChangeArrowheads="1"/>
          </p:cNvSpPr>
          <p:nvPr/>
        </p:nvSpPr>
        <p:spPr bwMode="auto">
          <a:xfrm>
            <a:off x="5266363" y="3519421"/>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0" name="Oval 46"/>
          <p:cNvSpPr>
            <a:spLocks noChangeArrowheads="1"/>
          </p:cNvSpPr>
          <p:nvPr/>
        </p:nvSpPr>
        <p:spPr bwMode="auto">
          <a:xfrm>
            <a:off x="7211051" y="6184834"/>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1" name="Oval 47"/>
          <p:cNvSpPr>
            <a:spLocks noChangeArrowheads="1"/>
          </p:cNvSpPr>
          <p:nvPr/>
        </p:nvSpPr>
        <p:spPr bwMode="auto">
          <a:xfrm>
            <a:off x="6058526" y="44560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2" name="Oval 48"/>
          <p:cNvSpPr>
            <a:spLocks noChangeArrowheads="1"/>
          </p:cNvSpPr>
          <p:nvPr/>
        </p:nvSpPr>
        <p:spPr bwMode="auto">
          <a:xfrm>
            <a:off x="6010901" y="6256271"/>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3" name="Oval 49"/>
          <p:cNvSpPr>
            <a:spLocks noChangeArrowheads="1"/>
          </p:cNvSpPr>
          <p:nvPr/>
        </p:nvSpPr>
        <p:spPr bwMode="auto">
          <a:xfrm>
            <a:off x="6490326" y="5464109"/>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4" name="Oval 50"/>
          <p:cNvSpPr>
            <a:spLocks noChangeArrowheads="1"/>
          </p:cNvSpPr>
          <p:nvPr/>
        </p:nvSpPr>
        <p:spPr bwMode="auto">
          <a:xfrm>
            <a:off x="7353926" y="44560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5" name="Freeform 104"/>
          <p:cNvSpPr/>
          <p:nvPr/>
        </p:nvSpPr>
        <p:spPr>
          <a:xfrm>
            <a:off x="2623608" y="3204807"/>
            <a:ext cx="4890655" cy="3394364"/>
          </a:xfrm>
          <a:custGeom>
            <a:avLst/>
            <a:gdLst>
              <a:gd name="connsiteX0" fmla="*/ 0 w 4890655"/>
              <a:gd name="connsiteY0" fmla="*/ 0 h 3394364"/>
              <a:gd name="connsiteX1" fmla="*/ 1884219 w 4890655"/>
              <a:gd name="connsiteY1" fmla="*/ 1981200 h 3394364"/>
              <a:gd name="connsiteX2" fmla="*/ 4890655 w 4890655"/>
              <a:gd name="connsiteY2" fmla="*/ 3394364 h 3394364"/>
            </a:gdLst>
            <a:ahLst/>
            <a:cxnLst>
              <a:cxn ang="0">
                <a:pos x="connsiteX0" y="connsiteY0"/>
              </a:cxn>
              <a:cxn ang="0">
                <a:pos x="connsiteX1" y="connsiteY1"/>
              </a:cxn>
              <a:cxn ang="0">
                <a:pos x="connsiteX2" y="connsiteY2"/>
              </a:cxn>
            </a:cxnLst>
            <a:rect l="l" t="t" r="r" b="b"/>
            <a:pathLst>
              <a:path w="4890655" h="3394364">
                <a:moveTo>
                  <a:pt x="0" y="0"/>
                </a:moveTo>
                <a:cubicBezTo>
                  <a:pt x="534555" y="707736"/>
                  <a:pt x="1069110" y="1415473"/>
                  <a:pt x="1884219" y="1981200"/>
                </a:cubicBezTo>
                <a:cubicBezTo>
                  <a:pt x="2699328" y="2546927"/>
                  <a:pt x="3794991" y="2970645"/>
                  <a:pt x="4890655" y="3394364"/>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6" name="Straight Connector 105"/>
          <p:cNvCxnSpPr>
            <a:endCxn id="97" idx="4"/>
          </p:cNvCxnSpPr>
          <p:nvPr/>
        </p:nvCxnSpPr>
        <p:spPr>
          <a:xfrm rot="5400000" flipH="1" flipV="1">
            <a:off x="3447879" y="4726719"/>
            <a:ext cx="1116019" cy="14287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113" idx="6"/>
            <a:endCxn id="90" idx="3"/>
          </p:cNvCxnSpPr>
          <p:nvPr/>
        </p:nvCxnSpPr>
        <p:spPr>
          <a:xfrm flipV="1">
            <a:off x="4042401" y="4856228"/>
            <a:ext cx="966655" cy="57136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rot="5400000">
            <a:off x="3398405" y="5886418"/>
            <a:ext cx="941520" cy="9690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a:stCxn id="113" idx="5"/>
            <a:endCxn id="114" idx="5"/>
          </p:cNvCxnSpPr>
          <p:nvPr/>
        </p:nvCxnSpPr>
        <p:spPr>
          <a:xfrm rot="16200000" flipH="1">
            <a:off x="4298121" y="5216590"/>
            <a:ext cx="504825" cy="107950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113" idx="2"/>
            <a:endCxn id="95" idx="6"/>
          </p:cNvCxnSpPr>
          <p:nvPr/>
        </p:nvCxnSpPr>
        <p:spPr>
          <a:xfrm rot="10800000" flipV="1">
            <a:off x="2824789" y="5427595"/>
            <a:ext cx="1001713" cy="33496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113" idx="1"/>
            <a:endCxn id="92" idx="5"/>
          </p:cNvCxnSpPr>
          <p:nvPr/>
        </p:nvCxnSpPr>
        <p:spPr>
          <a:xfrm rot="16200000" flipV="1">
            <a:off x="3074158" y="4567303"/>
            <a:ext cx="639498" cy="92842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112" name="Oval 40"/>
          <p:cNvSpPr>
            <a:spLocks noChangeArrowheads="1"/>
          </p:cNvSpPr>
          <p:nvPr/>
        </p:nvSpPr>
        <p:spPr bwMode="auto">
          <a:xfrm>
            <a:off x="3653266" y="6292784"/>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13" name="Oval 42"/>
          <p:cNvSpPr>
            <a:spLocks noChangeArrowheads="1"/>
          </p:cNvSpPr>
          <p:nvPr/>
        </p:nvSpPr>
        <p:spPr bwMode="auto">
          <a:xfrm>
            <a:off x="3826501" y="53196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14" name="Oval 44"/>
          <p:cNvSpPr>
            <a:spLocks noChangeArrowheads="1"/>
          </p:cNvSpPr>
          <p:nvPr/>
        </p:nvSpPr>
        <p:spPr bwMode="auto">
          <a:xfrm>
            <a:off x="4906001" y="5824471"/>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graphicFrame>
        <p:nvGraphicFramePr>
          <p:cNvPr id="116" name="Object 25"/>
          <p:cNvGraphicFramePr>
            <a:graphicFrameLocks noChangeAspect="1"/>
          </p:cNvGraphicFramePr>
          <p:nvPr/>
        </p:nvGraphicFramePr>
        <p:xfrm>
          <a:off x="2346325" y="1449388"/>
          <a:ext cx="4589463" cy="946150"/>
        </p:xfrm>
        <a:graphic>
          <a:graphicData uri="http://schemas.openxmlformats.org/presentationml/2006/ole">
            <p:oleObj spid="_x0000_s179202" name="Equation" r:id="rId3" imgW="3009900" imgH="622300" progId="Equation.3">
              <p:embed/>
            </p:oleObj>
          </a:graphicData>
        </a:graphic>
      </p:graphicFrame>
      <p:graphicFrame>
        <p:nvGraphicFramePr>
          <p:cNvPr id="117" name="Object 27"/>
          <p:cNvGraphicFramePr>
            <a:graphicFrameLocks noChangeAspect="1"/>
          </p:cNvGraphicFramePr>
          <p:nvPr/>
        </p:nvGraphicFramePr>
        <p:xfrm>
          <a:off x="3315888" y="2590051"/>
          <a:ext cx="504825" cy="300038"/>
        </p:xfrm>
        <a:graphic>
          <a:graphicData uri="http://schemas.openxmlformats.org/presentationml/2006/ole">
            <p:oleObj spid="_x0000_s179203" name="Equation" r:id="rId4" imgW="393480" imgH="228600" progId="Equation.3">
              <p:embed/>
            </p:oleObj>
          </a:graphicData>
        </a:graphic>
      </p:graphicFrame>
      <p:sp>
        <p:nvSpPr>
          <p:cNvPr id="118" name="Rectangle 117"/>
          <p:cNvSpPr/>
          <p:nvPr/>
        </p:nvSpPr>
        <p:spPr>
          <a:xfrm>
            <a:off x="1533525" y="1080184"/>
            <a:ext cx="5792788" cy="369332"/>
          </a:xfrm>
          <a:prstGeom prst="rect">
            <a:avLst/>
          </a:prstGeom>
        </p:spPr>
        <p:txBody>
          <a:bodyPr wrap="square">
            <a:spAutoFit/>
          </a:bodyPr>
          <a:lstStyle/>
          <a:p>
            <a:r>
              <a:rPr lang="en-GB" altLang="zh-CN" dirty="0" smtClean="0">
                <a:ea typeface="宋体" pitchFamily="2" charset="-122"/>
              </a:rPr>
              <a:t>Probability from vector </a:t>
            </a:r>
            <a:r>
              <a:rPr lang="en-GB" altLang="zh-CN" i="1" dirty="0" smtClean="0">
                <a:ea typeface="宋体" pitchFamily="2" charset="-122"/>
              </a:rPr>
              <a:t>i</a:t>
            </a:r>
            <a:r>
              <a:rPr lang="en-GB" altLang="zh-CN" dirty="0" smtClean="0">
                <a:ea typeface="宋体" pitchFamily="2" charset="-122"/>
              </a:rPr>
              <a:t> to vector </a:t>
            </a:r>
            <a:r>
              <a:rPr lang="en-GB" altLang="zh-CN" i="1" dirty="0" smtClean="0">
                <a:ea typeface="宋体" pitchFamily="2" charset="-122"/>
              </a:rPr>
              <a:t>j</a:t>
            </a:r>
            <a:endParaRPr lang="en-US" dirty="0"/>
          </a:p>
        </p:txBody>
      </p:sp>
      <p:sp>
        <p:nvSpPr>
          <p:cNvPr id="119" name="Rectangle 3"/>
          <p:cNvSpPr>
            <a:spLocks noGrp="1" noChangeArrowheads="1"/>
          </p:cNvSpPr>
          <p:nvPr>
            <p:ph type="body" sz="half" idx="1"/>
          </p:nvPr>
        </p:nvSpPr>
        <p:spPr>
          <a:xfrm>
            <a:off x="3873915" y="2539251"/>
            <a:ext cx="3480011" cy="517265"/>
          </a:xfrm>
        </p:spPr>
        <p:txBody>
          <a:bodyPr anchor="t">
            <a:normAutofit/>
          </a:bodyPr>
          <a:lstStyle/>
          <a:p>
            <a:pPr algn="l" eaLnBrk="1" hangingPunct="1">
              <a:lnSpc>
                <a:spcPct val="90000"/>
              </a:lnSpc>
              <a:buFont typeface="Wingdings" pitchFamily="2" charset="2"/>
              <a:buNone/>
            </a:pPr>
            <a:r>
              <a:rPr lang="en-GB" altLang="zh-CN" sz="2000" dirty="0" smtClean="0">
                <a:ea typeface="宋体" pitchFamily="2" charset="-122"/>
              </a:rPr>
              <a:t>is the </a:t>
            </a:r>
            <a:r>
              <a:rPr lang="en-US" altLang="zh-CN" sz="2000" dirty="0" smtClean="0">
                <a:ea typeface="宋体" pitchFamily="2" charset="-122"/>
              </a:rPr>
              <a:t>neighborhood</a:t>
            </a:r>
            <a:r>
              <a:rPr lang="en-GB" altLang="zh-CN" sz="2000" dirty="0" smtClean="0">
                <a:ea typeface="宋体" pitchFamily="2" charset="-122"/>
              </a:rPr>
              <a:t> of vector </a:t>
            </a:r>
            <a:r>
              <a:rPr lang="en-GB" altLang="zh-CN" sz="2000" i="1" dirty="0" smtClean="0">
                <a:ea typeface="宋体" pitchFamily="2" charset="-122"/>
              </a:rPr>
              <a:t>i</a:t>
            </a:r>
            <a:r>
              <a:rPr lang="en-GB" altLang="zh-CN" sz="2000" dirty="0" smtClean="0">
                <a:ea typeface="宋体" pitchFamily="2" charset="-122"/>
              </a:rPr>
              <a:t>.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457200" y="0"/>
            <a:ext cx="8229600" cy="1139825"/>
          </a:xfrm>
        </p:spPr>
        <p:txBody>
          <a:bodyPr/>
          <a:lstStyle/>
          <a:p>
            <a:pPr eaLnBrk="1" hangingPunct="1"/>
            <a:r>
              <a:rPr lang="en-GB" altLang="zh-CN" dirty="0" smtClean="0">
                <a:solidFill>
                  <a:schemeClr val="tx1"/>
                </a:solidFill>
                <a:ea typeface="宋体" pitchFamily="2" charset="-122"/>
              </a:rPr>
              <a:t>Probabilities</a:t>
            </a:r>
          </a:p>
        </p:txBody>
      </p:sp>
      <p:sp>
        <p:nvSpPr>
          <p:cNvPr id="4104" name="Rectangle 2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105" name="Rectangle 2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106" name="Rectangle 2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107" name="Rectangle 28"/>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en-US"/>
          </a:p>
        </p:txBody>
      </p:sp>
      <p:sp>
        <p:nvSpPr>
          <p:cNvPr id="71" name="Rectangle 12"/>
          <p:cNvSpPr>
            <a:spLocks noChangeArrowheads="1"/>
          </p:cNvSpPr>
          <p:nvPr/>
        </p:nvSpPr>
        <p:spPr bwMode="auto">
          <a:xfrm>
            <a:off x="1290847" y="3056796"/>
            <a:ext cx="7015396" cy="3598863"/>
          </a:xfrm>
          <a:prstGeom prst="rect">
            <a:avLst/>
          </a:prstGeom>
          <a:solidFill>
            <a:srgbClr val="C0C0C0">
              <a:alpha val="22000"/>
            </a:srgbClr>
          </a:solidFill>
          <a:ln w="9525">
            <a:solidFill>
              <a:srgbClr val="FFCC66"/>
            </a:solidFill>
            <a:miter lim="800000"/>
            <a:headEnd/>
            <a:tailEnd/>
          </a:ln>
          <a:effectLst/>
        </p:spPr>
        <p:txBody>
          <a:bodyPr wrap="none" anchor="ctr"/>
          <a:lstStyle/>
          <a:p>
            <a:pPr algn="ctr"/>
            <a:endParaRPr lang="en-GB">
              <a:effectLst>
                <a:outerShdw blurRad="38100" dist="38100" dir="2700000" algn="tl">
                  <a:srgbClr val="FFFFFF"/>
                </a:outerShdw>
              </a:effectLst>
            </a:endParaRPr>
          </a:p>
        </p:txBody>
      </p:sp>
      <p:sp>
        <p:nvSpPr>
          <p:cNvPr id="72" name="Line 14"/>
          <p:cNvSpPr>
            <a:spLocks noChangeShapeType="1"/>
          </p:cNvSpPr>
          <p:nvPr/>
        </p:nvSpPr>
        <p:spPr bwMode="auto">
          <a:xfrm flipH="1" flipV="1">
            <a:off x="1556145" y="3383150"/>
            <a:ext cx="366713"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3" name="Line 15"/>
          <p:cNvSpPr>
            <a:spLocks noChangeShapeType="1"/>
          </p:cNvSpPr>
          <p:nvPr/>
        </p:nvSpPr>
        <p:spPr bwMode="auto">
          <a:xfrm>
            <a:off x="3507183" y="3526025"/>
            <a:ext cx="534988" cy="288925"/>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4" name="Line 16"/>
          <p:cNvSpPr>
            <a:spLocks noChangeShapeType="1"/>
          </p:cNvSpPr>
          <p:nvPr/>
        </p:nvSpPr>
        <p:spPr bwMode="auto">
          <a:xfrm flipH="1" flipV="1">
            <a:off x="1699020" y="4411850"/>
            <a:ext cx="185738" cy="509588"/>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5" name="Line 17"/>
          <p:cNvSpPr>
            <a:spLocks noChangeShapeType="1"/>
          </p:cNvSpPr>
          <p:nvPr/>
        </p:nvSpPr>
        <p:spPr bwMode="auto">
          <a:xfrm rot="20100000" flipH="1" flipV="1">
            <a:off x="2692795" y="4170550"/>
            <a:ext cx="68263" cy="519113"/>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6" name="Line 18"/>
          <p:cNvSpPr>
            <a:spLocks noChangeShapeType="1"/>
          </p:cNvSpPr>
          <p:nvPr/>
        </p:nvSpPr>
        <p:spPr bwMode="auto">
          <a:xfrm flipH="1" flipV="1">
            <a:off x="1498995" y="5673913"/>
            <a:ext cx="365125" cy="574675"/>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7" name="Line 19"/>
          <p:cNvSpPr>
            <a:spLocks noChangeShapeType="1"/>
          </p:cNvSpPr>
          <p:nvPr/>
        </p:nvSpPr>
        <p:spPr bwMode="auto">
          <a:xfrm flipH="1" flipV="1">
            <a:off x="2470545" y="5326250"/>
            <a:ext cx="309563" cy="503238"/>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8" name="Line 20"/>
          <p:cNvSpPr>
            <a:spLocks noChangeShapeType="1"/>
          </p:cNvSpPr>
          <p:nvPr/>
        </p:nvSpPr>
        <p:spPr bwMode="auto">
          <a:xfrm rot="19200000" flipV="1">
            <a:off x="3589733" y="5805675"/>
            <a:ext cx="46038" cy="74295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9" name="Line 21"/>
          <p:cNvSpPr>
            <a:spLocks noChangeShapeType="1"/>
          </p:cNvSpPr>
          <p:nvPr/>
        </p:nvSpPr>
        <p:spPr bwMode="auto">
          <a:xfrm rot="19200000">
            <a:off x="4267595" y="4024500"/>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0" name="Line 23"/>
          <p:cNvSpPr>
            <a:spLocks noChangeShapeType="1"/>
          </p:cNvSpPr>
          <p:nvPr/>
        </p:nvSpPr>
        <p:spPr bwMode="auto">
          <a:xfrm rot="20100000" flipH="1" flipV="1">
            <a:off x="4577158" y="5433760"/>
            <a:ext cx="384175" cy="674688"/>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1" name="Line 24"/>
          <p:cNvSpPr>
            <a:spLocks noChangeShapeType="1"/>
          </p:cNvSpPr>
          <p:nvPr/>
        </p:nvSpPr>
        <p:spPr bwMode="auto">
          <a:xfrm rot="20100000">
            <a:off x="5164533" y="4637275"/>
            <a:ext cx="600075" cy="50165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2" name="Line 25"/>
          <p:cNvSpPr>
            <a:spLocks noChangeShapeType="1"/>
          </p:cNvSpPr>
          <p:nvPr/>
        </p:nvSpPr>
        <p:spPr bwMode="auto">
          <a:xfrm rot="19200000" flipH="1" flipV="1">
            <a:off x="5850333" y="5916800"/>
            <a:ext cx="180975" cy="620713"/>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3" name="Line 26"/>
          <p:cNvSpPr>
            <a:spLocks noChangeShapeType="1"/>
          </p:cNvSpPr>
          <p:nvPr/>
        </p:nvSpPr>
        <p:spPr bwMode="auto">
          <a:xfrm rot="18600000">
            <a:off x="6818708" y="5399275"/>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4" name="Line 27"/>
          <p:cNvSpPr>
            <a:spLocks noChangeShapeType="1"/>
          </p:cNvSpPr>
          <p:nvPr/>
        </p:nvSpPr>
        <p:spPr bwMode="auto">
          <a:xfrm rot="18600000">
            <a:off x="6386908" y="4391213"/>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5" name="Line 28"/>
          <p:cNvSpPr>
            <a:spLocks noChangeShapeType="1"/>
          </p:cNvSpPr>
          <p:nvPr/>
        </p:nvSpPr>
        <p:spPr bwMode="auto">
          <a:xfrm rot="18300000">
            <a:off x="5594745" y="3454588"/>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6" name="Line 29"/>
          <p:cNvSpPr>
            <a:spLocks noChangeShapeType="1"/>
          </p:cNvSpPr>
          <p:nvPr/>
        </p:nvSpPr>
        <p:spPr bwMode="auto">
          <a:xfrm rot="18600000">
            <a:off x="7107633" y="3311713"/>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7" name="Line 30"/>
          <p:cNvSpPr>
            <a:spLocks noChangeShapeType="1"/>
          </p:cNvSpPr>
          <p:nvPr/>
        </p:nvSpPr>
        <p:spPr bwMode="auto">
          <a:xfrm rot="18600000">
            <a:off x="7682308" y="4391213"/>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8" name="Line 31"/>
          <p:cNvSpPr>
            <a:spLocks noChangeShapeType="1"/>
          </p:cNvSpPr>
          <p:nvPr/>
        </p:nvSpPr>
        <p:spPr bwMode="auto">
          <a:xfrm rot="18600000">
            <a:off x="7514033" y="6120000"/>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9" name="Line 22"/>
          <p:cNvSpPr>
            <a:spLocks noChangeShapeType="1"/>
          </p:cNvSpPr>
          <p:nvPr/>
        </p:nvSpPr>
        <p:spPr bwMode="auto">
          <a:xfrm rot="19200000" flipV="1">
            <a:off x="3723083" y="4748400"/>
            <a:ext cx="68263" cy="7620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90" name="Oval 33"/>
          <p:cNvSpPr>
            <a:spLocks noChangeArrowheads="1"/>
          </p:cNvSpPr>
          <p:nvPr/>
        </p:nvSpPr>
        <p:spPr bwMode="auto">
          <a:xfrm>
            <a:off x="4977438" y="46719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1" name="Oval 34"/>
          <p:cNvSpPr>
            <a:spLocks noChangeArrowheads="1"/>
          </p:cNvSpPr>
          <p:nvPr/>
        </p:nvSpPr>
        <p:spPr bwMode="auto">
          <a:xfrm>
            <a:off x="1737351" y="3663884"/>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2" name="Oval 35"/>
          <p:cNvSpPr>
            <a:spLocks noChangeArrowheads="1"/>
          </p:cNvSpPr>
          <p:nvPr/>
        </p:nvSpPr>
        <p:spPr bwMode="auto">
          <a:xfrm>
            <a:off x="2745413" y="4527484"/>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3" name="Oval 36"/>
          <p:cNvSpPr>
            <a:spLocks noChangeArrowheads="1"/>
          </p:cNvSpPr>
          <p:nvPr/>
        </p:nvSpPr>
        <p:spPr bwMode="auto">
          <a:xfrm>
            <a:off x="1737351" y="6111809"/>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4" name="Oval 37"/>
          <p:cNvSpPr>
            <a:spLocks noChangeArrowheads="1"/>
          </p:cNvSpPr>
          <p:nvPr/>
        </p:nvSpPr>
        <p:spPr bwMode="auto">
          <a:xfrm>
            <a:off x="1769101" y="4816409"/>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5" name="Oval 38"/>
          <p:cNvSpPr>
            <a:spLocks noChangeArrowheads="1"/>
          </p:cNvSpPr>
          <p:nvPr/>
        </p:nvSpPr>
        <p:spPr bwMode="auto">
          <a:xfrm>
            <a:off x="2608888" y="5654609"/>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6" name="Oval 39"/>
          <p:cNvSpPr>
            <a:spLocks noChangeArrowheads="1"/>
          </p:cNvSpPr>
          <p:nvPr/>
        </p:nvSpPr>
        <p:spPr bwMode="auto">
          <a:xfrm>
            <a:off x="3321676" y="33765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7" name="Oval 41"/>
          <p:cNvSpPr>
            <a:spLocks noChangeArrowheads="1"/>
          </p:cNvSpPr>
          <p:nvPr/>
        </p:nvSpPr>
        <p:spPr bwMode="auto">
          <a:xfrm>
            <a:off x="3969376" y="40242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8" name="Oval 43"/>
          <p:cNvSpPr>
            <a:spLocks noChangeArrowheads="1"/>
          </p:cNvSpPr>
          <p:nvPr/>
        </p:nvSpPr>
        <p:spPr bwMode="auto">
          <a:xfrm>
            <a:off x="6779251" y="33765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9" name="Oval 45"/>
          <p:cNvSpPr>
            <a:spLocks noChangeArrowheads="1"/>
          </p:cNvSpPr>
          <p:nvPr/>
        </p:nvSpPr>
        <p:spPr bwMode="auto">
          <a:xfrm>
            <a:off x="5266363" y="3519421"/>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0" name="Oval 46"/>
          <p:cNvSpPr>
            <a:spLocks noChangeArrowheads="1"/>
          </p:cNvSpPr>
          <p:nvPr/>
        </p:nvSpPr>
        <p:spPr bwMode="auto">
          <a:xfrm>
            <a:off x="7211051" y="6184834"/>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1" name="Oval 47"/>
          <p:cNvSpPr>
            <a:spLocks noChangeArrowheads="1"/>
          </p:cNvSpPr>
          <p:nvPr/>
        </p:nvSpPr>
        <p:spPr bwMode="auto">
          <a:xfrm>
            <a:off x="6058526" y="44560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2" name="Oval 48"/>
          <p:cNvSpPr>
            <a:spLocks noChangeArrowheads="1"/>
          </p:cNvSpPr>
          <p:nvPr/>
        </p:nvSpPr>
        <p:spPr bwMode="auto">
          <a:xfrm>
            <a:off x="6010901" y="6256271"/>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3" name="Oval 49"/>
          <p:cNvSpPr>
            <a:spLocks noChangeArrowheads="1"/>
          </p:cNvSpPr>
          <p:nvPr/>
        </p:nvSpPr>
        <p:spPr bwMode="auto">
          <a:xfrm>
            <a:off x="6490326" y="5464109"/>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4" name="Oval 50"/>
          <p:cNvSpPr>
            <a:spLocks noChangeArrowheads="1"/>
          </p:cNvSpPr>
          <p:nvPr/>
        </p:nvSpPr>
        <p:spPr bwMode="auto">
          <a:xfrm>
            <a:off x="7353926" y="44560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5" name="Freeform 104"/>
          <p:cNvSpPr/>
          <p:nvPr/>
        </p:nvSpPr>
        <p:spPr>
          <a:xfrm>
            <a:off x="2623608" y="3204807"/>
            <a:ext cx="4890655" cy="3394364"/>
          </a:xfrm>
          <a:custGeom>
            <a:avLst/>
            <a:gdLst>
              <a:gd name="connsiteX0" fmla="*/ 0 w 4890655"/>
              <a:gd name="connsiteY0" fmla="*/ 0 h 3394364"/>
              <a:gd name="connsiteX1" fmla="*/ 1884219 w 4890655"/>
              <a:gd name="connsiteY1" fmla="*/ 1981200 h 3394364"/>
              <a:gd name="connsiteX2" fmla="*/ 4890655 w 4890655"/>
              <a:gd name="connsiteY2" fmla="*/ 3394364 h 3394364"/>
            </a:gdLst>
            <a:ahLst/>
            <a:cxnLst>
              <a:cxn ang="0">
                <a:pos x="connsiteX0" y="connsiteY0"/>
              </a:cxn>
              <a:cxn ang="0">
                <a:pos x="connsiteX1" y="connsiteY1"/>
              </a:cxn>
              <a:cxn ang="0">
                <a:pos x="connsiteX2" y="connsiteY2"/>
              </a:cxn>
            </a:cxnLst>
            <a:rect l="l" t="t" r="r" b="b"/>
            <a:pathLst>
              <a:path w="4890655" h="3394364">
                <a:moveTo>
                  <a:pt x="0" y="0"/>
                </a:moveTo>
                <a:cubicBezTo>
                  <a:pt x="534555" y="707736"/>
                  <a:pt x="1069110" y="1415473"/>
                  <a:pt x="1884219" y="1981200"/>
                </a:cubicBezTo>
                <a:cubicBezTo>
                  <a:pt x="2699328" y="2546927"/>
                  <a:pt x="3794991" y="2970645"/>
                  <a:pt x="4890655" y="3394364"/>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6" name="Straight Connector 105"/>
          <p:cNvCxnSpPr>
            <a:endCxn id="97" idx="4"/>
          </p:cNvCxnSpPr>
          <p:nvPr/>
        </p:nvCxnSpPr>
        <p:spPr>
          <a:xfrm rot="5400000" flipH="1" flipV="1">
            <a:off x="3447879" y="4726719"/>
            <a:ext cx="1116019" cy="14287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113" idx="6"/>
            <a:endCxn id="90" idx="3"/>
          </p:cNvCxnSpPr>
          <p:nvPr/>
        </p:nvCxnSpPr>
        <p:spPr>
          <a:xfrm flipV="1">
            <a:off x="4042401" y="4856228"/>
            <a:ext cx="966655" cy="57136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rot="5400000">
            <a:off x="3398405" y="5886418"/>
            <a:ext cx="941520" cy="9690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a:stCxn id="113" idx="5"/>
            <a:endCxn id="114" idx="5"/>
          </p:cNvCxnSpPr>
          <p:nvPr/>
        </p:nvCxnSpPr>
        <p:spPr>
          <a:xfrm rot="16200000" flipH="1">
            <a:off x="4298121" y="5216590"/>
            <a:ext cx="504825" cy="107950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113" idx="2"/>
            <a:endCxn id="95" idx="6"/>
          </p:cNvCxnSpPr>
          <p:nvPr/>
        </p:nvCxnSpPr>
        <p:spPr>
          <a:xfrm rot="10800000" flipV="1">
            <a:off x="2824789" y="5427595"/>
            <a:ext cx="1001713" cy="33496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113" idx="1"/>
            <a:endCxn id="92" idx="5"/>
          </p:cNvCxnSpPr>
          <p:nvPr/>
        </p:nvCxnSpPr>
        <p:spPr>
          <a:xfrm rot="16200000" flipV="1">
            <a:off x="3074158" y="4567303"/>
            <a:ext cx="639498" cy="92842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112" name="Oval 40"/>
          <p:cNvSpPr>
            <a:spLocks noChangeArrowheads="1"/>
          </p:cNvSpPr>
          <p:nvPr/>
        </p:nvSpPr>
        <p:spPr bwMode="auto">
          <a:xfrm>
            <a:off x="3653266" y="6292784"/>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13" name="Oval 42"/>
          <p:cNvSpPr>
            <a:spLocks noChangeArrowheads="1"/>
          </p:cNvSpPr>
          <p:nvPr/>
        </p:nvSpPr>
        <p:spPr bwMode="auto">
          <a:xfrm>
            <a:off x="3826501" y="53196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14" name="Oval 44"/>
          <p:cNvSpPr>
            <a:spLocks noChangeArrowheads="1"/>
          </p:cNvSpPr>
          <p:nvPr/>
        </p:nvSpPr>
        <p:spPr bwMode="auto">
          <a:xfrm>
            <a:off x="4906001" y="5824471"/>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graphicFrame>
        <p:nvGraphicFramePr>
          <p:cNvPr id="116" name="Object 25"/>
          <p:cNvGraphicFramePr>
            <a:graphicFrameLocks noChangeAspect="1"/>
          </p:cNvGraphicFramePr>
          <p:nvPr/>
        </p:nvGraphicFramePr>
        <p:xfrm>
          <a:off x="1639888" y="1449516"/>
          <a:ext cx="6003155" cy="945456"/>
        </p:xfrm>
        <a:graphic>
          <a:graphicData uri="http://schemas.openxmlformats.org/presentationml/2006/ole">
            <p:oleObj spid="_x0000_s1033" name="Equation" r:id="rId3" imgW="3937000" imgH="622300" progId="Equation.3">
              <p:embed/>
            </p:oleObj>
          </a:graphicData>
        </a:graphic>
      </p:graphicFrame>
      <p:graphicFrame>
        <p:nvGraphicFramePr>
          <p:cNvPr id="117" name="Object 27"/>
          <p:cNvGraphicFramePr>
            <a:graphicFrameLocks noChangeAspect="1"/>
          </p:cNvGraphicFramePr>
          <p:nvPr/>
        </p:nvGraphicFramePr>
        <p:xfrm>
          <a:off x="3315888" y="2577351"/>
          <a:ext cx="504825" cy="300038"/>
        </p:xfrm>
        <a:graphic>
          <a:graphicData uri="http://schemas.openxmlformats.org/presentationml/2006/ole">
            <p:oleObj spid="_x0000_s1034" name="Equation" r:id="rId4" imgW="393480" imgH="228600" progId="Equation.3">
              <p:embed/>
            </p:oleObj>
          </a:graphicData>
        </a:graphic>
      </p:graphicFrame>
      <p:sp>
        <p:nvSpPr>
          <p:cNvPr id="118" name="Rectangle 117"/>
          <p:cNvSpPr/>
          <p:nvPr/>
        </p:nvSpPr>
        <p:spPr>
          <a:xfrm>
            <a:off x="1533525" y="1080184"/>
            <a:ext cx="5792788" cy="369332"/>
          </a:xfrm>
          <a:prstGeom prst="rect">
            <a:avLst/>
          </a:prstGeom>
        </p:spPr>
        <p:txBody>
          <a:bodyPr wrap="square">
            <a:spAutoFit/>
          </a:bodyPr>
          <a:lstStyle/>
          <a:p>
            <a:r>
              <a:rPr lang="en-GB" altLang="zh-CN" dirty="0" smtClean="0">
                <a:ea typeface="宋体" pitchFamily="2" charset="-122"/>
              </a:rPr>
              <a:t>Probability from vector </a:t>
            </a:r>
            <a:r>
              <a:rPr lang="en-GB" altLang="zh-CN" i="1" dirty="0" smtClean="0">
                <a:ea typeface="宋体" pitchFamily="2" charset="-122"/>
              </a:rPr>
              <a:t>i</a:t>
            </a:r>
            <a:r>
              <a:rPr lang="en-GB" altLang="zh-CN" dirty="0" smtClean="0">
                <a:ea typeface="宋体" pitchFamily="2" charset="-122"/>
              </a:rPr>
              <a:t> to vector </a:t>
            </a:r>
            <a:r>
              <a:rPr lang="en-GB" altLang="zh-CN" i="1" dirty="0" smtClean="0">
                <a:ea typeface="宋体" pitchFamily="2" charset="-122"/>
              </a:rPr>
              <a:t>j</a:t>
            </a:r>
            <a:endParaRPr lang="en-US" dirty="0"/>
          </a:p>
        </p:txBody>
      </p:sp>
      <p:sp>
        <p:nvSpPr>
          <p:cNvPr id="119" name="Rectangle 3"/>
          <p:cNvSpPr>
            <a:spLocks noGrp="1" noChangeArrowheads="1"/>
          </p:cNvSpPr>
          <p:nvPr>
            <p:ph type="body" sz="half" idx="1"/>
          </p:nvPr>
        </p:nvSpPr>
        <p:spPr>
          <a:xfrm>
            <a:off x="3873915" y="2539251"/>
            <a:ext cx="3480011" cy="517265"/>
          </a:xfrm>
        </p:spPr>
        <p:txBody>
          <a:bodyPr anchor="t">
            <a:normAutofit/>
          </a:bodyPr>
          <a:lstStyle/>
          <a:p>
            <a:pPr algn="l" eaLnBrk="1" hangingPunct="1">
              <a:lnSpc>
                <a:spcPct val="90000"/>
              </a:lnSpc>
              <a:buFont typeface="Wingdings" pitchFamily="2" charset="2"/>
              <a:buNone/>
            </a:pPr>
            <a:r>
              <a:rPr lang="en-GB" altLang="zh-CN" sz="2000" dirty="0" smtClean="0">
                <a:ea typeface="宋体" pitchFamily="2" charset="-122"/>
              </a:rPr>
              <a:t>is the </a:t>
            </a:r>
            <a:r>
              <a:rPr lang="en-US" altLang="zh-CN" sz="2000" dirty="0" smtClean="0">
                <a:ea typeface="宋体" pitchFamily="2" charset="-122"/>
              </a:rPr>
              <a:t>neighborhood</a:t>
            </a:r>
            <a:r>
              <a:rPr lang="en-GB" altLang="zh-CN" sz="2000" dirty="0" smtClean="0">
                <a:ea typeface="宋体" pitchFamily="2" charset="-122"/>
              </a:rPr>
              <a:t> of vector </a:t>
            </a:r>
            <a:r>
              <a:rPr lang="en-GB" altLang="zh-CN" sz="2000" i="1" dirty="0" smtClean="0">
                <a:ea typeface="宋体" pitchFamily="2" charset="-122"/>
              </a:rPr>
              <a:t>i</a:t>
            </a:r>
            <a:r>
              <a:rPr lang="en-GB" altLang="zh-CN" sz="2000" dirty="0" smtClean="0">
                <a:ea typeface="宋体" pitchFamily="2" charset="-122"/>
              </a:rPr>
              <a:t>.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457200" y="0"/>
            <a:ext cx="8229600" cy="1139825"/>
          </a:xfrm>
        </p:spPr>
        <p:txBody>
          <a:bodyPr/>
          <a:lstStyle/>
          <a:p>
            <a:pPr eaLnBrk="1" hangingPunct="1"/>
            <a:r>
              <a:rPr lang="en-GB" altLang="zh-CN" dirty="0" smtClean="0">
                <a:solidFill>
                  <a:schemeClr val="tx1"/>
                </a:solidFill>
                <a:ea typeface="宋体" pitchFamily="2" charset="-122"/>
              </a:rPr>
              <a:t>Probabilities</a:t>
            </a:r>
          </a:p>
        </p:txBody>
      </p:sp>
      <p:sp>
        <p:nvSpPr>
          <p:cNvPr id="4104" name="Rectangle 2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105" name="Rectangle 2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106" name="Rectangle 2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107" name="Rectangle 28"/>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en-US"/>
          </a:p>
        </p:txBody>
      </p:sp>
      <p:sp>
        <p:nvSpPr>
          <p:cNvPr id="71" name="Rectangle 12"/>
          <p:cNvSpPr>
            <a:spLocks noChangeArrowheads="1"/>
          </p:cNvSpPr>
          <p:nvPr/>
        </p:nvSpPr>
        <p:spPr bwMode="auto">
          <a:xfrm>
            <a:off x="1290847" y="3056796"/>
            <a:ext cx="7015396" cy="3598863"/>
          </a:xfrm>
          <a:prstGeom prst="rect">
            <a:avLst/>
          </a:prstGeom>
          <a:solidFill>
            <a:srgbClr val="C0C0C0">
              <a:alpha val="22000"/>
            </a:srgbClr>
          </a:solidFill>
          <a:ln w="9525">
            <a:solidFill>
              <a:srgbClr val="FFCC66"/>
            </a:solidFill>
            <a:miter lim="800000"/>
            <a:headEnd/>
            <a:tailEnd/>
          </a:ln>
          <a:effectLst/>
        </p:spPr>
        <p:txBody>
          <a:bodyPr wrap="none" anchor="ctr"/>
          <a:lstStyle/>
          <a:p>
            <a:pPr algn="ctr"/>
            <a:endParaRPr lang="en-GB">
              <a:effectLst>
                <a:outerShdw blurRad="38100" dist="38100" dir="2700000" algn="tl">
                  <a:srgbClr val="FFFFFF"/>
                </a:outerShdw>
              </a:effectLst>
            </a:endParaRPr>
          </a:p>
        </p:txBody>
      </p:sp>
      <p:sp>
        <p:nvSpPr>
          <p:cNvPr id="72" name="Line 14"/>
          <p:cNvSpPr>
            <a:spLocks noChangeShapeType="1"/>
          </p:cNvSpPr>
          <p:nvPr/>
        </p:nvSpPr>
        <p:spPr bwMode="auto">
          <a:xfrm flipH="1" flipV="1">
            <a:off x="1556145" y="3383150"/>
            <a:ext cx="366713"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3" name="Line 15"/>
          <p:cNvSpPr>
            <a:spLocks noChangeShapeType="1"/>
          </p:cNvSpPr>
          <p:nvPr/>
        </p:nvSpPr>
        <p:spPr bwMode="auto">
          <a:xfrm>
            <a:off x="3507183" y="3526025"/>
            <a:ext cx="534988" cy="288925"/>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4" name="Line 16"/>
          <p:cNvSpPr>
            <a:spLocks noChangeShapeType="1"/>
          </p:cNvSpPr>
          <p:nvPr/>
        </p:nvSpPr>
        <p:spPr bwMode="auto">
          <a:xfrm flipH="1" flipV="1">
            <a:off x="1699020" y="4411850"/>
            <a:ext cx="185738" cy="509588"/>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5" name="Line 17"/>
          <p:cNvSpPr>
            <a:spLocks noChangeShapeType="1"/>
          </p:cNvSpPr>
          <p:nvPr/>
        </p:nvSpPr>
        <p:spPr bwMode="auto">
          <a:xfrm rot="20100000" flipH="1" flipV="1">
            <a:off x="2692795" y="4170550"/>
            <a:ext cx="68263" cy="519113"/>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6" name="Line 18"/>
          <p:cNvSpPr>
            <a:spLocks noChangeShapeType="1"/>
          </p:cNvSpPr>
          <p:nvPr/>
        </p:nvSpPr>
        <p:spPr bwMode="auto">
          <a:xfrm flipH="1" flipV="1">
            <a:off x="1498995" y="5673913"/>
            <a:ext cx="365125" cy="574675"/>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7" name="Line 19"/>
          <p:cNvSpPr>
            <a:spLocks noChangeShapeType="1"/>
          </p:cNvSpPr>
          <p:nvPr/>
        </p:nvSpPr>
        <p:spPr bwMode="auto">
          <a:xfrm flipH="1" flipV="1">
            <a:off x="2470545" y="5326250"/>
            <a:ext cx="309563" cy="503238"/>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8" name="Line 20"/>
          <p:cNvSpPr>
            <a:spLocks noChangeShapeType="1"/>
          </p:cNvSpPr>
          <p:nvPr/>
        </p:nvSpPr>
        <p:spPr bwMode="auto">
          <a:xfrm rot="19200000" flipV="1">
            <a:off x="3589733" y="5805675"/>
            <a:ext cx="46038" cy="74295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9" name="Line 21"/>
          <p:cNvSpPr>
            <a:spLocks noChangeShapeType="1"/>
          </p:cNvSpPr>
          <p:nvPr/>
        </p:nvSpPr>
        <p:spPr bwMode="auto">
          <a:xfrm rot="19200000">
            <a:off x="4267595" y="4024500"/>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0" name="Line 23"/>
          <p:cNvSpPr>
            <a:spLocks noChangeShapeType="1"/>
          </p:cNvSpPr>
          <p:nvPr/>
        </p:nvSpPr>
        <p:spPr bwMode="auto">
          <a:xfrm rot="20100000" flipH="1" flipV="1">
            <a:off x="4577158" y="5433760"/>
            <a:ext cx="384175" cy="674688"/>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1" name="Line 24"/>
          <p:cNvSpPr>
            <a:spLocks noChangeShapeType="1"/>
          </p:cNvSpPr>
          <p:nvPr/>
        </p:nvSpPr>
        <p:spPr bwMode="auto">
          <a:xfrm rot="20100000">
            <a:off x="5164533" y="4637275"/>
            <a:ext cx="600075" cy="50165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2" name="Line 25"/>
          <p:cNvSpPr>
            <a:spLocks noChangeShapeType="1"/>
          </p:cNvSpPr>
          <p:nvPr/>
        </p:nvSpPr>
        <p:spPr bwMode="auto">
          <a:xfrm rot="19200000" flipH="1" flipV="1">
            <a:off x="5850333" y="5916800"/>
            <a:ext cx="180975" cy="620713"/>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3" name="Line 26"/>
          <p:cNvSpPr>
            <a:spLocks noChangeShapeType="1"/>
          </p:cNvSpPr>
          <p:nvPr/>
        </p:nvSpPr>
        <p:spPr bwMode="auto">
          <a:xfrm rot="18600000">
            <a:off x="6818708" y="5399275"/>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4" name="Line 27"/>
          <p:cNvSpPr>
            <a:spLocks noChangeShapeType="1"/>
          </p:cNvSpPr>
          <p:nvPr/>
        </p:nvSpPr>
        <p:spPr bwMode="auto">
          <a:xfrm rot="18600000">
            <a:off x="6386908" y="4391213"/>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5" name="Line 28"/>
          <p:cNvSpPr>
            <a:spLocks noChangeShapeType="1"/>
          </p:cNvSpPr>
          <p:nvPr/>
        </p:nvSpPr>
        <p:spPr bwMode="auto">
          <a:xfrm rot="18300000">
            <a:off x="5594745" y="3454588"/>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6" name="Line 29"/>
          <p:cNvSpPr>
            <a:spLocks noChangeShapeType="1"/>
          </p:cNvSpPr>
          <p:nvPr/>
        </p:nvSpPr>
        <p:spPr bwMode="auto">
          <a:xfrm rot="18600000">
            <a:off x="7107633" y="3311713"/>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7" name="Line 30"/>
          <p:cNvSpPr>
            <a:spLocks noChangeShapeType="1"/>
          </p:cNvSpPr>
          <p:nvPr/>
        </p:nvSpPr>
        <p:spPr bwMode="auto">
          <a:xfrm rot="18600000">
            <a:off x="7682308" y="4391213"/>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8" name="Line 31"/>
          <p:cNvSpPr>
            <a:spLocks noChangeShapeType="1"/>
          </p:cNvSpPr>
          <p:nvPr/>
        </p:nvSpPr>
        <p:spPr bwMode="auto">
          <a:xfrm rot="18600000">
            <a:off x="7514033" y="6120000"/>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9" name="Line 22"/>
          <p:cNvSpPr>
            <a:spLocks noChangeShapeType="1"/>
          </p:cNvSpPr>
          <p:nvPr/>
        </p:nvSpPr>
        <p:spPr bwMode="auto">
          <a:xfrm rot="19200000" flipV="1">
            <a:off x="3723083" y="4748400"/>
            <a:ext cx="68263" cy="7620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90" name="Oval 33"/>
          <p:cNvSpPr>
            <a:spLocks noChangeArrowheads="1"/>
          </p:cNvSpPr>
          <p:nvPr/>
        </p:nvSpPr>
        <p:spPr bwMode="auto">
          <a:xfrm>
            <a:off x="4977438" y="46719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1" name="Oval 34"/>
          <p:cNvSpPr>
            <a:spLocks noChangeArrowheads="1"/>
          </p:cNvSpPr>
          <p:nvPr/>
        </p:nvSpPr>
        <p:spPr bwMode="auto">
          <a:xfrm>
            <a:off x="1737351" y="3663884"/>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2" name="Oval 35"/>
          <p:cNvSpPr>
            <a:spLocks noChangeArrowheads="1"/>
          </p:cNvSpPr>
          <p:nvPr/>
        </p:nvSpPr>
        <p:spPr bwMode="auto">
          <a:xfrm>
            <a:off x="2745413" y="4527484"/>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3" name="Oval 36"/>
          <p:cNvSpPr>
            <a:spLocks noChangeArrowheads="1"/>
          </p:cNvSpPr>
          <p:nvPr/>
        </p:nvSpPr>
        <p:spPr bwMode="auto">
          <a:xfrm>
            <a:off x="1737351" y="6111809"/>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4" name="Oval 37"/>
          <p:cNvSpPr>
            <a:spLocks noChangeArrowheads="1"/>
          </p:cNvSpPr>
          <p:nvPr/>
        </p:nvSpPr>
        <p:spPr bwMode="auto">
          <a:xfrm>
            <a:off x="1769101" y="4816409"/>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5" name="Oval 38"/>
          <p:cNvSpPr>
            <a:spLocks noChangeArrowheads="1"/>
          </p:cNvSpPr>
          <p:nvPr/>
        </p:nvSpPr>
        <p:spPr bwMode="auto">
          <a:xfrm>
            <a:off x="2608888" y="5654609"/>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6" name="Oval 39"/>
          <p:cNvSpPr>
            <a:spLocks noChangeArrowheads="1"/>
          </p:cNvSpPr>
          <p:nvPr/>
        </p:nvSpPr>
        <p:spPr bwMode="auto">
          <a:xfrm>
            <a:off x="3321676" y="33765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7" name="Oval 41"/>
          <p:cNvSpPr>
            <a:spLocks noChangeArrowheads="1"/>
          </p:cNvSpPr>
          <p:nvPr/>
        </p:nvSpPr>
        <p:spPr bwMode="auto">
          <a:xfrm>
            <a:off x="3969376" y="40242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8" name="Oval 43"/>
          <p:cNvSpPr>
            <a:spLocks noChangeArrowheads="1"/>
          </p:cNvSpPr>
          <p:nvPr/>
        </p:nvSpPr>
        <p:spPr bwMode="auto">
          <a:xfrm>
            <a:off x="6779251" y="33765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9" name="Oval 45"/>
          <p:cNvSpPr>
            <a:spLocks noChangeArrowheads="1"/>
          </p:cNvSpPr>
          <p:nvPr/>
        </p:nvSpPr>
        <p:spPr bwMode="auto">
          <a:xfrm>
            <a:off x="5266363" y="3519421"/>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0" name="Oval 46"/>
          <p:cNvSpPr>
            <a:spLocks noChangeArrowheads="1"/>
          </p:cNvSpPr>
          <p:nvPr/>
        </p:nvSpPr>
        <p:spPr bwMode="auto">
          <a:xfrm>
            <a:off x="7211051" y="6184834"/>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1" name="Oval 47"/>
          <p:cNvSpPr>
            <a:spLocks noChangeArrowheads="1"/>
          </p:cNvSpPr>
          <p:nvPr/>
        </p:nvSpPr>
        <p:spPr bwMode="auto">
          <a:xfrm>
            <a:off x="6058526" y="44560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2" name="Oval 48"/>
          <p:cNvSpPr>
            <a:spLocks noChangeArrowheads="1"/>
          </p:cNvSpPr>
          <p:nvPr/>
        </p:nvSpPr>
        <p:spPr bwMode="auto">
          <a:xfrm>
            <a:off x="6010901" y="6256271"/>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3" name="Oval 49"/>
          <p:cNvSpPr>
            <a:spLocks noChangeArrowheads="1"/>
          </p:cNvSpPr>
          <p:nvPr/>
        </p:nvSpPr>
        <p:spPr bwMode="auto">
          <a:xfrm>
            <a:off x="6490326" y="5464109"/>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4" name="Oval 50"/>
          <p:cNvSpPr>
            <a:spLocks noChangeArrowheads="1"/>
          </p:cNvSpPr>
          <p:nvPr/>
        </p:nvSpPr>
        <p:spPr bwMode="auto">
          <a:xfrm>
            <a:off x="7353926" y="44560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5" name="Freeform 104"/>
          <p:cNvSpPr/>
          <p:nvPr/>
        </p:nvSpPr>
        <p:spPr>
          <a:xfrm>
            <a:off x="2623608" y="3204807"/>
            <a:ext cx="4890655" cy="3394364"/>
          </a:xfrm>
          <a:custGeom>
            <a:avLst/>
            <a:gdLst>
              <a:gd name="connsiteX0" fmla="*/ 0 w 4890655"/>
              <a:gd name="connsiteY0" fmla="*/ 0 h 3394364"/>
              <a:gd name="connsiteX1" fmla="*/ 1884219 w 4890655"/>
              <a:gd name="connsiteY1" fmla="*/ 1981200 h 3394364"/>
              <a:gd name="connsiteX2" fmla="*/ 4890655 w 4890655"/>
              <a:gd name="connsiteY2" fmla="*/ 3394364 h 3394364"/>
            </a:gdLst>
            <a:ahLst/>
            <a:cxnLst>
              <a:cxn ang="0">
                <a:pos x="connsiteX0" y="connsiteY0"/>
              </a:cxn>
              <a:cxn ang="0">
                <a:pos x="connsiteX1" y="connsiteY1"/>
              </a:cxn>
              <a:cxn ang="0">
                <a:pos x="connsiteX2" y="connsiteY2"/>
              </a:cxn>
            </a:cxnLst>
            <a:rect l="l" t="t" r="r" b="b"/>
            <a:pathLst>
              <a:path w="4890655" h="3394364">
                <a:moveTo>
                  <a:pt x="0" y="0"/>
                </a:moveTo>
                <a:cubicBezTo>
                  <a:pt x="534555" y="707736"/>
                  <a:pt x="1069110" y="1415473"/>
                  <a:pt x="1884219" y="1981200"/>
                </a:cubicBezTo>
                <a:cubicBezTo>
                  <a:pt x="2699328" y="2546927"/>
                  <a:pt x="3794991" y="2970645"/>
                  <a:pt x="4890655" y="3394364"/>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6" name="Straight Connector 105"/>
          <p:cNvCxnSpPr>
            <a:endCxn id="97" idx="4"/>
          </p:cNvCxnSpPr>
          <p:nvPr/>
        </p:nvCxnSpPr>
        <p:spPr>
          <a:xfrm rot="5400000" flipH="1" flipV="1">
            <a:off x="3447879" y="4726719"/>
            <a:ext cx="1116019" cy="14287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113" idx="6"/>
            <a:endCxn id="90" idx="3"/>
          </p:cNvCxnSpPr>
          <p:nvPr/>
        </p:nvCxnSpPr>
        <p:spPr>
          <a:xfrm flipV="1">
            <a:off x="4042401" y="4856228"/>
            <a:ext cx="966655" cy="57136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rot="5400000">
            <a:off x="3398405" y="5886418"/>
            <a:ext cx="941520" cy="9690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a:stCxn id="113" idx="5"/>
            <a:endCxn id="114" idx="5"/>
          </p:cNvCxnSpPr>
          <p:nvPr/>
        </p:nvCxnSpPr>
        <p:spPr>
          <a:xfrm rot="16200000" flipH="1">
            <a:off x="4298121" y="5216590"/>
            <a:ext cx="504825" cy="107950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113" idx="2"/>
            <a:endCxn id="95" idx="6"/>
          </p:cNvCxnSpPr>
          <p:nvPr/>
        </p:nvCxnSpPr>
        <p:spPr>
          <a:xfrm rot="10800000" flipV="1">
            <a:off x="2824789" y="5427595"/>
            <a:ext cx="1001713" cy="33496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113" idx="1"/>
            <a:endCxn id="92" idx="5"/>
          </p:cNvCxnSpPr>
          <p:nvPr/>
        </p:nvCxnSpPr>
        <p:spPr>
          <a:xfrm rot="16200000" flipV="1">
            <a:off x="3074158" y="4567303"/>
            <a:ext cx="639498" cy="92842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112" name="Oval 40"/>
          <p:cNvSpPr>
            <a:spLocks noChangeArrowheads="1"/>
          </p:cNvSpPr>
          <p:nvPr/>
        </p:nvSpPr>
        <p:spPr bwMode="auto">
          <a:xfrm>
            <a:off x="3653266" y="6292784"/>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13" name="Oval 42"/>
          <p:cNvSpPr>
            <a:spLocks noChangeArrowheads="1"/>
          </p:cNvSpPr>
          <p:nvPr/>
        </p:nvSpPr>
        <p:spPr bwMode="auto">
          <a:xfrm>
            <a:off x="3826501" y="53196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14" name="Oval 44"/>
          <p:cNvSpPr>
            <a:spLocks noChangeArrowheads="1"/>
          </p:cNvSpPr>
          <p:nvPr/>
        </p:nvSpPr>
        <p:spPr bwMode="auto">
          <a:xfrm>
            <a:off x="4906001" y="5824471"/>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graphicFrame>
        <p:nvGraphicFramePr>
          <p:cNvPr id="116" name="Object 25"/>
          <p:cNvGraphicFramePr>
            <a:graphicFrameLocks noChangeAspect="1"/>
          </p:cNvGraphicFramePr>
          <p:nvPr/>
        </p:nvGraphicFramePr>
        <p:xfrm>
          <a:off x="933450" y="1449388"/>
          <a:ext cx="7418388" cy="946150"/>
        </p:xfrm>
        <a:graphic>
          <a:graphicData uri="http://schemas.openxmlformats.org/presentationml/2006/ole">
            <p:oleObj spid="_x0000_s180226" name="Equation" r:id="rId3" imgW="4864100" imgH="622300" progId="Equation.3">
              <p:embed/>
            </p:oleObj>
          </a:graphicData>
        </a:graphic>
      </p:graphicFrame>
      <p:graphicFrame>
        <p:nvGraphicFramePr>
          <p:cNvPr id="117" name="Object 27"/>
          <p:cNvGraphicFramePr>
            <a:graphicFrameLocks noChangeAspect="1"/>
          </p:cNvGraphicFramePr>
          <p:nvPr/>
        </p:nvGraphicFramePr>
        <p:xfrm>
          <a:off x="3315888" y="2577351"/>
          <a:ext cx="504825" cy="300038"/>
        </p:xfrm>
        <a:graphic>
          <a:graphicData uri="http://schemas.openxmlformats.org/presentationml/2006/ole">
            <p:oleObj spid="_x0000_s180227" name="Equation" r:id="rId4" imgW="393480" imgH="228600" progId="Equation.3">
              <p:embed/>
            </p:oleObj>
          </a:graphicData>
        </a:graphic>
      </p:graphicFrame>
      <p:sp>
        <p:nvSpPr>
          <p:cNvPr id="118" name="Rectangle 117"/>
          <p:cNvSpPr/>
          <p:nvPr/>
        </p:nvSpPr>
        <p:spPr>
          <a:xfrm>
            <a:off x="1533525" y="1080184"/>
            <a:ext cx="5792788" cy="369332"/>
          </a:xfrm>
          <a:prstGeom prst="rect">
            <a:avLst/>
          </a:prstGeom>
        </p:spPr>
        <p:txBody>
          <a:bodyPr wrap="square">
            <a:spAutoFit/>
          </a:bodyPr>
          <a:lstStyle/>
          <a:p>
            <a:r>
              <a:rPr lang="en-GB" altLang="zh-CN" dirty="0" smtClean="0">
                <a:ea typeface="宋体" pitchFamily="2" charset="-122"/>
              </a:rPr>
              <a:t>Probability from vector </a:t>
            </a:r>
            <a:r>
              <a:rPr lang="en-GB" altLang="zh-CN" i="1" dirty="0" smtClean="0">
                <a:ea typeface="宋体" pitchFamily="2" charset="-122"/>
              </a:rPr>
              <a:t>i</a:t>
            </a:r>
            <a:r>
              <a:rPr lang="en-GB" altLang="zh-CN" dirty="0" smtClean="0">
                <a:ea typeface="宋体" pitchFamily="2" charset="-122"/>
              </a:rPr>
              <a:t> to vector </a:t>
            </a:r>
            <a:r>
              <a:rPr lang="en-GB" altLang="zh-CN" i="1" dirty="0" smtClean="0">
                <a:ea typeface="宋体" pitchFamily="2" charset="-122"/>
              </a:rPr>
              <a:t>j</a:t>
            </a:r>
            <a:endParaRPr lang="en-US" dirty="0"/>
          </a:p>
        </p:txBody>
      </p:sp>
      <p:sp>
        <p:nvSpPr>
          <p:cNvPr id="119" name="Rectangle 3"/>
          <p:cNvSpPr>
            <a:spLocks noGrp="1" noChangeArrowheads="1"/>
          </p:cNvSpPr>
          <p:nvPr>
            <p:ph type="body" sz="half" idx="1"/>
          </p:nvPr>
        </p:nvSpPr>
        <p:spPr>
          <a:xfrm>
            <a:off x="3873915" y="2539251"/>
            <a:ext cx="3480011" cy="517265"/>
          </a:xfrm>
        </p:spPr>
        <p:txBody>
          <a:bodyPr anchor="t">
            <a:normAutofit/>
          </a:bodyPr>
          <a:lstStyle/>
          <a:p>
            <a:pPr algn="l" eaLnBrk="1" hangingPunct="1">
              <a:lnSpc>
                <a:spcPct val="90000"/>
              </a:lnSpc>
              <a:buFont typeface="Wingdings" pitchFamily="2" charset="2"/>
              <a:buNone/>
            </a:pPr>
            <a:r>
              <a:rPr lang="en-GB" altLang="zh-CN" sz="2000" dirty="0" smtClean="0">
                <a:ea typeface="宋体" pitchFamily="2" charset="-122"/>
              </a:rPr>
              <a:t>is the </a:t>
            </a:r>
            <a:r>
              <a:rPr lang="en-US" altLang="zh-CN" sz="2000" dirty="0" smtClean="0">
                <a:ea typeface="宋体" pitchFamily="2" charset="-122"/>
              </a:rPr>
              <a:t>neighborhood</a:t>
            </a:r>
            <a:r>
              <a:rPr lang="en-GB" altLang="zh-CN" sz="2000" dirty="0" smtClean="0">
                <a:ea typeface="宋体" pitchFamily="2" charset="-122"/>
              </a:rPr>
              <a:t> of vector </a:t>
            </a:r>
            <a:r>
              <a:rPr lang="en-GB" altLang="zh-CN" sz="2000" i="1" dirty="0" smtClean="0">
                <a:ea typeface="宋体" pitchFamily="2" charset="-122"/>
              </a:rPr>
              <a:t>i</a:t>
            </a:r>
            <a:r>
              <a:rPr lang="en-GB" altLang="zh-CN" sz="2000" dirty="0" smtClean="0">
                <a:ea typeface="宋体" pitchFamily="2" charset="-122"/>
              </a:rPr>
              <a:t>.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457200" y="0"/>
            <a:ext cx="8229600" cy="1139825"/>
          </a:xfrm>
        </p:spPr>
        <p:txBody>
          <a:bodyPr/>
          <a:lstStyle/>
          <a:p>
            <a:pPr eaLnBrk="1" hangingPunct="1"/>
            <a:r>
              <a:rPr lang="en-GB" altLang="zh-CN" dirty="0" smtClean="0">
                <a:solidFill>
                  <a:schemeClr val="tx1"/>
                </a:solidFill>
                <a:ea typeface="宋体" pitchFamily="2" charset="-122"/>
              </a:rPr>
              <a:t>Probabilities</a:t>
            </a:r>
          </a:p>
        </p:txBody>
      </p:sp>
      <p:sp>
        <p:nvSpPr>
          <p:cNvPr id="4103" name="Rectangle 3"/>
          <p:cNvSpPr>
            <a:spLocks noGrp="1" noChangeArrowheads="1"/>
          </p:cNvSpPr>
          <p:nvPr>
            <p:ph type="body" sz="half" idx="1"/>
          </p:nvPr>
        </p:nvSpPr>
        <p:spPr>
          <a:xfrm>
            <a:off x="3873915" y="2539251"/>
            <a:ext cx="3480011" cy="517265"/>
          </a:xfrm>
        </p:spPr>
        <p:txBody>
          <a:bodyPr anchor="t">
            <a:normAutofit/>
          </a:bodyPr>
          <a:lstStyle/>
          <a:p>
            <a:pPr algn="l" eaLnBrk="1" hangingPunct="1">
              <a:lnSpc>
                <a:spcPct val="90000"/>
              </a:lnSpc>
              <a:buFont typeface="Wingdings" pitchFamily="2" charset="2"/>
              <a:buNone/>
            </a:pPr>
            <a:r>
              <a:rPr lang="en-GB" altLang="zh-CN" sz="2000" dirty="0" smtClean="0">
                <a:ea typeface="宋体" pitchFamily="2" charset="-122"/>
              </a:rPr>
              <a:t>is the </a:t>
            </a:r>
            <a:r>
              <a:rPr lang="en-US" altLang="zh-CN" sz="2000" dirty="0" smtClean="0">
                <a:ea typeface="宋体" pitchFamily="2" charset="-122"/>
              </a:rPr>
              <a:t>neighborhood</a:t>
            </a:r>
            <a:r>
              <a:rPr lang="en-GB" altLang="zh-CN" sz="2000" dirty="0" smtClean="0">
                <a:ea typeface="宋体" pitchFamily="2" charset="-122"/>
              </a:rPr>
              <a:t> of vector </a:t>
            </a:r>
            <a:r>
              <a:rPr lang="en-GB" altLang="zh-CN" sz="2000" i="1" dirty="0" smtClean="0">
                <a:ea typeface="宋体" pitchFamily="2" charset="-122"/>
              </a:rPr>
              <a:t>i</a:t>
            </a:r>
            <a:r>
              <a:rPr lang="en-GB" altLang="zh-CN" sz="2000" dirty="0" smtClean="0">
                <a:ea typeface="宋体" pitchFamily="2" charset="-122"/>
              </a:rPr>
              <a:t>. </a:t>
            </a:r>
          </a:p>
        </p:txBody>
      </p:sp>
      <p:sp>
        <p:nvSpPr>
          <p:cNvPr id="4104" name="Rectangle 2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105" name="Rectangle 2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106" name="Rectangle 2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107" name="Rectangle 28"/>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en-US"/>
          </a:p>
        </p:txBody>
      </p:sp>
      <p:sp>
        <p:nvSpPr>
          <p:cNvPr id="71" name="Rectangle 12"/>
          <p:cNvSpPr>
            <a:spLocks noChangeArrowheads="1"/>
          </p:cNvSpPr>
          <p:nvPr/>
        </p:nvSpPr>
        <p:spPr bwMode="auto">
          <a:xfrm>
            <a:off x="1290847" y="3066927"/>
            <a:ext cx="7015396" cy="3598863"/>
          </a:xfrm>
          <a:prstGeom prst="rect">
            <a:avLst/>
          </a:prstGeom>
          <a:solidFill>
            <a:srgbClr val="C0C0C0">
              <a:alpha val="22000"/>
            </a:srgbClr>
          </a:solidFill>
          <a:ln w="9525">
            <a:solidFill>
              <a:srgbClr val="FFCC66"/>
            </a:solidFill>
            <a:miter lim="800000"/>
            <a:headEnd/>
            <a:tailEnd/>
          </a:ln>
          <a:effectLst/>
        </p:spPr>
        <p:txBody>
          <a:bodyPr wrap="none" anchor="ctr"/>
          <a:lstStyle/>
          <a:p>
            <a:pPr algn="ctr"/>
            <a:endParaRPr lang="en-GB">
              <a:effectLst>
                <a:outerShdw blurRad="38100" dist="38100" dir="2700000" algn="tl">
                  <a:srgbClr val="FFFFFF"/>
                </a:outerShdw>
              </a:effectLst>
            </a:endParaRPr>
          </a:p>
        </p:txBody>
      </p:sp>
      <p:sp>
        <p:nvSpPr>
          <p:cNvPr id="72" name="Line 14"/>
          <p:cNvSpPr>
            <a:spLocks noChangeShapeType="1"/>
          </p:cNvSpPr>
          <p:nvPr/>
        </p:nvSpPr>
        <p:spPr bwMode="auto">
          <a:xfrm flipH="1" flipV="1">
            <a:off x="1556145" y="3383150"/>
            <a:ext cx="366713"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3" name="Line 15"/>
          <p:cNvSpPr>
            <a:spLocks noChangeShapeType="1"/>
          </p:cNvSpPr>
          <p:nvPr/>
        </p:nvSpPr>
        <p:spPr bwMode="auto">
          <a:xfrm>
            <a:off x="3507183" y="3526025"/>
            <a:ext cx="534988" cy="288925"/>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4" name="Line 16"/>
          <p:cNvSpPr>
            <a:spLocks noChangeShapeType="1"/>
          </p:cNvSpPr>
          <p:nvPr/>
        </p:nvSpPr>
        <p:spPr bwMode="auto">
          <a:xfrm flipH="1" flipV="1">
            <a:off x="1699020" y="4411850"/>
            <a:ext cx="185738" cy="509588"/>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5" name="Line 17"/>
          <p:cNvSpPr>
            <a:spLocks noChangeShapeType="1"/>
          </p:cNvSpPr>
          <p:nvPr/>
        </p:nvSpPr>
        <p:spPr bwMode="auto">
          <a:xfrm rot="20100000" flipH="1" flipV="1">
            <a:off x="2692795" y="4170550"/>
            <a:ext cx="68263" cy="519113"/>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6" name="Line 18"/>
          <p:cNvSpPr>
            <a:spLocks noChangeShapeType="1"/>
          </p:cNvSpPr>
          <p:nvPr/>
        </p:nvSpPr>
        <p:spPr bwMode="auto">
          <a:xfrm flipH="1" flipV="1">
            <a:off x="1498995" y="5673913"/>
            <a:ext cx="365125" cy="574675"/>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7" name="Line 19"/>
          <p:cNvSpPr>
            <a:spLocks noChangeShapeType="1"/>
          </p:cNvSpPr>
          <p:nvPr/>
        </p:nvSpPr>
        <p:spPr bwMode="auto">
          <a:xfrm flipH="1" flipV="1">
            <a:off x="2470545" y="5326250"/>
            <a:ext cx="309563" cy="503238"/>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8" name="Line 20"/>
          <p:cNvSpPr>
            <a:spLocks noChangeShapeType="1"/>
          </p:cNvSpPr>
          <p:nvPr/>
        </p:nvSpPr>
        <p:spPr bwMode="auto">
          <a:xfrm rot="19200000" flipV="1">
            <a:off x="3589733" y="5805675"/>
            <a:ext cx="46038" cy="74295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79" name="Line 21"/>
          <p:cNvSpPr>
            <a:spLocks noChangeShapeType="1"/>
          </p:cNvSpPr>
          <p:nvPr/>
        </p:nvSpPr>
        <p:spPr bwMode="auto">
          <a:xfrm rot="19200000">
            <a:off x="4267595" y="4024500"/>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0" name="Line 23"/>
          <p:cNvSpPr>
            <a:spLocks noChangeShapeType="1"/>
          </p:cNvSpPr>
          <p:nvPr/>
        </p:nvSpPr>
        <p:spPr bwMode="auto">
          <a:xfrm rot="20100000" flipH="1" flipV="1">
            <a:off x="4577158" y="5423088"/>
            <a:ext cx="384175" cy="674688"/>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1" name="Line 24"/>
          <p:cNvSpPr>
            <a:spLocks noChangeShapeType="1"/>
          </p:cNvSpPr>
          <p:nvPr/>
        </p:nvSpPr>
        <p:spPr bwMode="auto">
          <a:xfrm rot="20100000">
            <a:off x="5164533" y="4637275"/>
            <a:ext cx="600075" cy="50165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2" name="Line 25"/>
          <p:cNvSpPr>
            <a:spLocks noChangeShapeType="1"/>
          </p:cNvSpPr>
          <p:nvPr/>
        </p:nvSpPr>
        <p:spPr bwMode="auto">
          <a:xfrm rot="19200000" flipH="1" flipV="1">
            <a:off x="5850333" y="5916800"/>
            <a:ext cx="180975" cy="620713"/>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3" name="Line 26"/>
          <p:cNvSpPr>
            <a:spLocks noChangeShapeType="1"/>
          </p:cNvSpPr>
          <p:nvPr/>
        </p:nvSpPr>
        <p:spPr bwMode="auto">
          <a:xfrm rot="18600000">
            <a:off x="6818708" y="5399275"/>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4" name="Line 27"/>
          <p:cNvSpPr>
            <a:spLocks noChangeShapeType="1"/>
          </p:cNvSpPr>
          <p:nvPr/>
        </p:nvSpPr>
        <p:spPr bwMode="auto">
          <a:xfrm rot="18600000">
            <a:off x="6386908" y="4391213"/>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5" name="Line 28"/>
          <p:cNvSpPr>
            <a:spLocks noChangeShapeType="1"/>
          </p:cNvSpPr>
          <p:nvPr/>
        </p:nvSpPr>
        <p:spPr bwMode="auto">
          <a:xfrm rot="18300000">
            <a:off x="5594745" y="3454588"/>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6" name="Line 29"/>
          <p:cNvSpPr>
            <a:spLocks noChangeShapeType="1"/>
          </p:cNvSpPr>
          <p:nvPr/>
        </p:nvSpPr>
        <p:spPr bwMode="auto">
          <a:xfrm rot="18600000">
            <a:off x="7107633" y="3311713"/>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7" name="Line 30"/>
          <p:cNvSpPr>
            <a:spLocks noChangeShapeType="1"/>
          </p:cNvSpPr>
          <p:nvPr/>
        </p:nvSpPr>
        <p:spPr bwMode="auto">
          <a:xfrm rot="18600000">
            <a:off x="7682308" y="4391213"/>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8" name="Line 31"/>
          <p:cNvSpPr>
            <a:spLocks noChangeShapeType="1"/>
          </p:cNvSpPr>
          <p:nvPr/>
        </p:nvSpPr>
        <p:spPr bwMode="auto">
          <a:xfrm rot="18600000">
            <a:off x="7514033" y="6120000"/>
            <a:ext cx="287338" cy="4318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89" name="Line 22"/>
          <p:cNvSpPr>
            <a:spLocks noChangeShapeType="1"/>
          </p:cNvSpPr>
          <p:nvPr/>
        </p:nvSpPr>
        <p:spPr bwMode="auto">
          <a:xfrm rot="19200000" flipV="1">
            <a:off x="3723083" y="4748400"/>
            <a:ext cx="68263" cy="762000"/>
          </a:xfrm>
          <a:prstGeom prst="line">
            <a:avLst/>
          </a:prstGeom>
          <a:noFill/>
          <a:ln w="57150">
            <a:solidFill>
              <a:srgbClr val="0033CC"/>
            </a:solidFill>
            <a:round/>
            <a:headEnd/>
            <a:tailEnd type="triangle" w="med" len="med"/>
          </a:ln>
          <a:effectLst/>
        </p:spPr>
        <p:txBody>
          <a:bodyPr/>
          <a:lstStyle/>
          <a:p>
            <a:pPr>
              <a:defRPr/>
            </a:pPr>
            <a:endParaRPr lang="en-US">
              <a:latin typeface="+mn-lt"/>
              <a:ea typeface="+mn-ea"/>
            </a:endParaRPr>
          </a:p>
        </p:txBody>
      </p:sp>
      <p:sp>
        <p:nvSpPr>
          <p:cNvPr id="90" name="Oval 33"/>
          <p:cNvSpPr>
            <a:spLocks noChangeArrowheads="1"/>
          </p:cNvSpPr>
          <p:nvPr/>
        </p:nvSpPr>
        <p:spPr bwMode="auto">
          <a:xfrm>
            <a:off x="4977438" y="46719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1" name="Oval 34"/>
          <p:cNvSpPr>
            <a:spLocks noChangeArrowheads="1"/>
          </p:cNvSpPr>
          <p:nvPr/>
        </p:nvSpPr>
        <p:spPr bwMode="auto">
          <a:xfrm>
            <a:off x="1737351" y="3663884"/>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2" name="Oval 35"/>
          <p:cNvSpPr>
            <a:spLocks noChangeArrowheads="1"/>
          </p:cNvSpPr>
          <p:nvPr/>
        </p:nvSpPr>
        <p:spPr bwMode="auto">
          <a:xfrm>
            <a:off x="2745413" y="4527484"/>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3" name="Oval 36"/>
          <p:cNvSpPr>
            <a:spLocks noChangeArrowheads="1"/>
          </p:cNvSpPr>
          <p:nvPr/>
        </p:nvSpPr>
        <p:spPr bwMode="auto">
          <a:xfrm>
            <a:off x="1737351" y="6111809"/>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4" name="Oval 37"/>
          <p:cNvSpPr>
            <a:spLocks noChangeArrowheads="1"/>
          </p:cNvSpPr>
          <p:nvPr/>
        </p:nvSpPr>
        <p:spPr bwMode="auto">
          <a:xfrm>
            <a:off x="1769101" y="4816409"/>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5" name="Oval 38"/>
          <p:cNvSpPr>
            <a:spLocks noChangeArrowheads="1"/>
          </p:cNvSpPr>
          <p:nvPr/>
        </p:nvSpPr>
        <p:spPr bwMode="auto">
          <a:xfrm>
            <a:off x="2608888" y="5654609"/>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6" name="Oval 39"/>
          <p:cNvSpPr>
            <a:spLocks noChangeArrowheads="1"/>
          </p:cNvSpPr>
          <p:nvPr/>
        </p:nvSpPr>
        <p:spPr bwMode="auto">
          <a:xfrm>
            <a:off x="3321676" y="33765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7" name="Oval 41"/>
          <p:cNvSpPr>
            <a:spLocks noChangeArrowheads="1"/>
          </p:cNvSpPr>
          <p:nvPr/>
        </p:nvSpPr>
        <p:spPr bwMode="auto">
          <a:xfrm>
            <a:off x="3969376" y="40242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8" name="Oval 43"/>
          <p:cNvSpPr>
            <a:spLocks noChangeArrowheads="1"/>
          </p:cNvSpPr>
          <p:nvPr/>
        </p:nvSpPr>
        <p:spPr bwMode="auto">
          <a:xfrm>
            <a:off x="6779251" y="33765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99" name="Oval 45"/>
          <p:cNvSpPr>
            <a:spLocks noChangeArrowheads="1"/>
          </p:cNvSpPr>
          <p:nvPr/>
        </p:nvSpPr>
        <p:spPr bwMode="auto">
          <a:xfrm>
            <a:off x="5266363" y="3519421"/>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0" name="Oval 46"/>
          <p:cNvSpPr>
            <a:spLocks noChangeArrowheads="1"/>
          </p:cNvSpPr>
          <p:nvPr/>
        </p:nvSpPr>
        <p:spPr bwMode="auto">
          <a:xfrm>
            <a:off x="7211051" y="6184834"/>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1" name="Oval 47"/>
          <p:cNvSpPr>
            <a:spLocks noChangeArrowheads="1"/>
          </p:cNvSpPr>
          <p:nvPr/>
        </p:nvSpPr>
        <p:spPr bwMode="auto">
          <a:xfrm>
            <a:off x="6058526" y="44560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2" name="Oval 48"/>
          <p:cNvSpPr>
            <a:spLocks noChangeArrowheads="1"/>
          </p:cNvSpPr>
          <p:nvPr/>
        </p:nvSpPr>
        <p:spPr bwMode="auto">
          <a:xfrm>
            <a:off x="6010901" y="6256271"/>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3" name="Oval 49"/>
          <p:cNvSpPr>
            <a:spLocks noChangeArrowheads="1"/>
          </p:cNvSpPr>
          <p:nvPr/>
        </p:nvSpPr>
        <p:spPr bwMode="auto">
          <a:xfrm>
            <a:off x="6490326" y="5464109"/>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4" name="Oval 50"/>
          <p:cNvSpPr>
            <a:spLocks noChangeArrowheads="1"/>
          </p:cNvSpPr>
          <p:nvPr/>
        </p:nvSpPr>
        <p:spPr bwMode="auto">
          <a:xfrm>
            <a:off x="7353926" y="44560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05" name="Freeform 104"/>
          <p:cNvSpPr/>
          <p:nvPr/>
        </p:nvSpPr>
        <p:spPr>
          <a:xfrm>
            <a:off x="2623608" y="3204807"/>
            <a:ext cx="4890655" cy="3394364"/>
          </a:xfrm>
          <a:custGeom>
            <a:avLst/>
            <a:gdLst>
              <a:gd name="connsiteX0" fmla="*/ 0 w 4890655"/>
              <a:gd name="connsiteY0" fmla="*/ 0 h 3394364"/>
              <a:gd name="connsiteX1" fmla="*/ 1884219 w 4890655"/>
              <a:gd name="connsiteY1" fmla="*/ 1981200 h 3394364"/>
              <a:gd name="connsiteX2" fmla="*/ 4890655 w 4890655"/>
              <a:gd name="connsiteY2" fmla="*/ 3394364 h 3394364"/>
            </a:gdLst>
            <a:ahLst/>
            <a:cxnLst>
              <a:cxn ang="0">
                <a:pos x="connsiteX0" y="connsiteY0"/>
              </a:cxn>
              <a:cxn ang="0">
                <a:pos x="connsiteX1" y="connsiteY1"/>
              </a:cxn>
              <a:cxn ang="0">
                <a:pos x="connsiteX2" y="connsiteY2"/>
              </a:cxn>
            </a:cxnLst>
            <a:rect l="l" t="t" r="r" b="b"/>
            <a:pathLst>
              <a:path w="4890655" h="3394364">
                <a:moveTo>
                  <a:pt x="0" y="0"/>
                </a:moveTo>
                <a:cubicBezTo>
                  <a:pt x="534555" y="707736"/>
                  <a:pt x="1069110" y="1415473"/>
                  <a:pt x="1884219" y="1981200"/>
                </a:cubicBezTo>
                <a:cubicBezTo>
                  <a:pt x="2699328" y="2546927"/>
                  <a:pt x="3794991" y="2970645"/>
                  <a:pt x="4890655" y="3394364"/>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6" name="Straight Connector 105"/>
          <p:cNvCxnSpPr>
            <a:endCxn id="97" idx="4"/>
          </p:cNvCxnSpPr>
          <p:nvPr/>
        </p:nvCxnSpPr>
        <p:spPr>
          <a:xfrm rot="5400000" flipH="1" flipV="1">
            <a:off x="3447879" y="4726719"/>
            <a:ext cx="1116019" cy="14287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113" idx="6"/>
            <a:endCxn id="90" idx="3"/>
          </p:cNvCxnSpPr>
          <p:nvPr/>
        </p:nvCxnSpPr>
        <p:spPr>
          <a:xfrm flipV="1">
            <a:off x="4042401" y="4856228"/>
            <a:ext cx="966655" cy="57136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rot="5400000">
            <a:off x="3398405" y="5886418"/>
            <a:ext cx="941520" cy="9690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a:stCxn id="113" idx="5"/>
            <a:endCxn id="114" idx="5"/>
          </p:cNvCxnSpPr>
          <p:nvPr/>
        </p:nvCxnSpPr>
        <p:spPr>
          <a:xfrm rot="16200000" flipH="1">
            <a:off x="4298121" y="5216590"/>
            <a:ext cx="504825" cy="107950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113" idx="2"/>
            <a:endCxn id="95" idx="6"/>
          </p:cNvCxnSpPr>
          <p:nvPr/>
        </p:nvCxnSpPr>
        <p:spPr>
          <a:xfrm rot="10800000" flipV="1">
            <a:off x="2824789" y="5427595"/>
            <a:ext cx="1001713" cy="33496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113" idx="1"/>
            <a:endCxn id="92" idx="5"/>
          </p:cNvCxnSpPr>
          <p:nvPr/>
        </p:nvCxnSpPr>
        <p:spPr>
          <a:xfrm rot="16200000" flipV="1">
            <a:off x="3074158" y="4567303"/>
            <a:ext cx="639498" cy="92842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112" name="Oval 40"/>
          <p:cNvSpPr>
            <a:spLocks noChangeArrowheads="1"/>
          </p:cNvSpPr>
          <p:nvPr/>
        </p:nvSpPr>
        <p:spPr bwMode="auto">
          <a:xfrm>
            <a:off x="3653266" y="6292784"/>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13" name="Oval 42"/>
          <p:cNvSpPr>
            <a:spLocks noChangeArrowheads="1"/>
          </p:cNvSpPr>
          <p:nvPr/>
        </p:nvSpPr>
        <p:spPr bwMode="auto">
          <a:xfrm>
            <a:off x="3826501" y="5319646"/>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sp>
        <p:nvSpPr>
          <p:cNvPr id="114" name="Oval 44"/>
          <p:cNvSpPr>
            <a:spLocks noChangeArrowheads="1"/>
          </p:cNvSpPr>
          <p:nvPr/>
        </p:nvSpPr>
        <p:spPr bwMode="auto">
          <a:xfrm>
            <a:off x="4906001" y="5824471"/>
            <a:ext cx="215900" cy="215900"/>
          </a:xfrm>
          <a:prstGeom prst="ellipse">
            <a:avLst/>
          </a:prstGeom>
          <a:solidFill>
            <a:schemeClr val="hlink"/>
          </a:solidFill>
          <a:ln w="9525">
            <a:solidFill>
              <a:srgbClr val="3333FF"/>
            </a:solidFill>
            <a:round/>
            <a:headEnd/>
            <a:tailEnd/>
          </a:ln>
          <a:effectLst/>
        </p:spPr>
        <p:txBody>
          <a:bodyPr wrap="none" anchor="ctr"/>
          <a:lstStyle/>
          <a:p>
            <a:pPr algn="ctr"/>
            <a:endParaRPr lang="en-GB">
              <a:solidFill>
                <a:schemeClr val="folHlink"/>
              </a:solidFill>
              <a:effectLst>
                <a:outerShdw blurRad="38100" dist="38100" dir="2700000" algn="tl">
                  <a:srgbClr val="000000"/>
                </a:outerShdw>
              </a:effectLst>
            </a:endParaRPr>
          </a:p>
        </p:txBody>
      </p:sp>
      <p:cxnSp>
        <p:nvCxnSpPr>
          <p:cNvPr id="55" name="Straight Connector 54"/>
          <p:cNvCxnSpPr>
            <a:stCxn id="92" idx="7"/>
            <a:endCxn id="96" idx="3"/>
          </p:cNvCxnSpPr>
          <p:nvPr/>
        </p:nvCxnSpPr>
        <p:spPr>
          <a:xfrm rot="5400000" flipH="1" flipV="1">
            <a:off x="2642357" y="3848166"/>
            <a:ext cx="998274" cy="42359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114" idx="0"/>
            <a:endCxn id="90" idx="4"/>
          </p:cNvCxnSpPr>
          <p:nvPr/>
        </p:nvCxnSpPr>
        <p:spPr>
          <a:xfrm rot="5400000" flipH="1" flipV="1">
            <a:off x="4581357" y="5320441"/>
            <a:ext cx="936625" cy="7143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114" idx="5"/>
            <a:endCxn id="102" idx="2"/>
          </p:cNvCxnSpPr>
          <p:nvPr/>
        </p:nvCxnSpPr>
        <p:spPr>
          <a:xfrm rot="16200000" flipH="1">
            <a:off x="5372858" y="5726178"/>
            <a:ext cx="355468" cy="920618"/>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a:stCxn id="94" idx="4"/>
            <a:endCxn id="95" idx="1"/>
          </p:cNvCxnSpPr>
          <p:nvPr/>
        </p:nvCxnSpPr>
        <p:spPr>
          <a:xfrm rot="16200000" flipH="1">
            <a:off x="1931819" y="4977540"/>
            <a:ext cx="653918" cy="76345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99" idx="3"/>
          </p:cNvCxnSpPr>
          <p:nvPr/>
        </p:nvCxnSpPr>
        <p:spPr>
          <a:xfrm rot="5400000">
            <a:off x="4549436" y="3339544"/>
            <a:ext cx="384387" cy="111270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a:stCxn id="101" idx="2"/>
            <a:endCxn id="90" idx="6"/>
          </p:cNvCxnSpPr>
          <p:nvPr/>
        </p:nvCxnSpPr>
        <p:spPr>
          <a:xfrm rot="10800000" flipV="1">
            <a:off x="5193338" y="4563996"/>
            <a:ext cx="865188" cy="21590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59" name="Straight Connector 158"/>
          <p:cNvCxnSpPr>
            <a:stCxn id="92" idx="6"/>
            <a:endCxn id="97" idx="2"/>
          </p:cNvCxnSpPr>
          <p:nvPr/>
        </p:nvCxnSpPr>
        <p:spPr>
          <a:xfrm flipV="1">
            <a:off x="2961313" y="4132196"/>
            <a:ext cx="1008063" cy="50323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a:stCxn id="95" idx="7"/>
            <a:endCxn id="92" idx="4"/>
          </p:cNvCxnSpPr>
          <p:nvPr/>
        </p:nvCxnSpPr>
        <p:spPr>
          <a:xfrm rot="5400000" flipH="1" flipV="1">
            <a:off x="2351845" y="5184710"/>
            <a:ext cx="942843" cy="6019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12" idx="2"/>
            <a:endCxn id="95" idx="5"/>
          </p:cNvCxnSpPr>
          <p:nvPr/>
        </p:nvCxnSpPr>
        <p:spPr>
          <a:xfrm rot="10800000">
            <a:off x="2793170" y="5838892"/>
            <a:ext cx="860096" cy="56184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14" idx="3"/>
            <a:endCxn id="112" idx="6"/>
          </p:cNvCxnSpPr>
          <p:nvPr/>
        </p:nvCxnSpPr>
        <p:spPr>
          <a:xfrm rot="5400000">
            <a:off x="4207403" y="5670517"/>
            <a:ext cx="391981" cy="1068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91" idx="5"/>
          </p:cNvCxnSpPr>
          <p:nvPr/>
        </p:nvCxnSpPr>
        <p:spPr>
          <a:xfrm rot="16200000" flipH="1">
            <a:off x="1957236" y="3812563"/>
            <a:ext cx="787269" cy="85847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a:stCxn id="93" idx="6"/>
            <a:endCxn id="95" idx="3"/>
          </p:cNvCxnSpPr>
          <p:nvPr/>
        </p:nvCxnSpPr>
        <p:spPr>
          <a:xfrm flipV="1">
            <a:off x="1953251" y="5838891"/>
            <a:ext cx="687255" cy="380868"/>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a:stCxn id="114" idx="6"/>
            <a:endCxn id="103" idx="2"/>
          </p:cNvCxnSpPr>
          <p:nvPr/>
        </p:nvCxnSpPr>
        <p:spPr>
          <a:xfrm flipV="1">
            <a:off x="5121901" y="5572059"/>
            <a:ext cx="1368425" cy="36036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a:stCxn id="99" idx="3"/>
            <a:endCxn id="90" idx="0"/>
          </p:cNvCxnSpPr>
          <p:nvPr/>
        </p:nvCxnSpPr>
        <p:spPr>
          <a:xfrm rot="5400000">
            <a:off x="4707564" y="4081528"/>
            <a:ext cx="968243" cy="21259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p:cNvCxnSpPr>
            <a:stCxn id="97" idx="2"/>
          </p:cNvCxnSpPr>
          <p:nvPr/>
        </p:nvCxnSpPr>
        <p:spPr>
          <a:xfrm rot="10800000">
            <a:off x="3429626" y="3544740"/>
            <a:ext cx="539751" cy="587457"/>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aphicFrame>
        <p:nvGraphicFramePr>
          <p:cNvPr id="210" name="Object 25"/>
          <p:cNvGraphicFramePr>
            <a:graphicFrameLocks noChangeAspect="1"/>
          </p:cNvGraphicFramePr>
          <p:nvPr/>
        </p:nvGraphicFramePr>
        <p:xfrm>
          <a:off x="1639888" y="1449516"/>
          <a:ext cx="6003155" cy="945456"/>
        </p:xfrm>
        <a:graphic>
          <a:graphicData uri="http://schemas.openxmlformats.org/presentationml/2006/ole">
            <p:oleObj spid="_x0000_s124933" name="Equation" r:id="rId4" imgW="3937000" imgH="622300" progId="Equation.3">
              <p:embed/>
            </p:oleObj>
          </a:graphicData>
        </a:graphic>
      </p:graphicFrame>
      <p:graphicFrame>
        <p:nvGraphicFramePr>
          <p:cNvPr id="211" name="Object 27"/>
          <p:cNvGraphicFramePr>
            <a:graphicFrameLocks noChangeAspect="1"/>
          </p:cNvGraphicFramePr>
          <p:nvPr/>
        </p:nvGraphicFramePr>
        <p:xfrm>
          <a:off x="3321677" y="2577351"/>
          <a:ext cx="504825" cy="300038"/>
        </p:xfrm>
        <a:graphic>
          <a:graphicData uri="http://schemas.openxmlformats.org/presentationml/2006/ole">
            <p:oleObj spid="_x0000_s124934" name="Equation" r:id="rId5" imgW="393480" imgH="228600" progId="Equation.3">
              <p:embed/>
            </p:oleObj>
          </a:graphicData>
        </a:graphic>
      </p:graphicFrame>
      <p:sp>
        <p:nvSpPr>
          <p:cNvPr id="212" name="Rectangle 211"/>
          <p:cNvSpPr/>
          <p:nvPr/>
        </p:nvSpPr>
        <p:spPr>
          <a:xfrm>
            <a:off x="1533525" y="1080184"/>
            <a:ext cx="5792788" cy="369332"/>
          </a:xfrm>
          <a:prstGeom prst="rect">
            <a:avLst/>
          </a:prstGeom>
        </p:spPr>
        <p:txBody>
          <a:bodyPr wrap="square">
            <a:spAutoFit/>
          </a:bodyPr>
          <a:lstStyle/>
          <a:p>
            <a:r>
              <a:rPr lang="en-GB" altLang="zh-CN" dirty="0" smtClean="0">
                <a:ea typeface="宋体" pitchFamily="2" charset="-122"/>
              </a:rPr>
              <a:t>Probability from vector </a:t>
            </a:r>
            <a:r>
              <a:rPr lang="en-GB" altLang="zh-CN" i="1" dirty="0" smtClean="0">
                <a:ea typeface="宋体" pitchFamily="2" charset="-122"/>
              </a:rPr>
              <a:t>i</a:t>
            </a:r>
            <a:r>
              <a:rPr lang="en-GB" altLang="zh-CN" dirty="0" smtClean="0">
                <a:ea typeface="宋体" pitchFamily="2" charset="-122"/>
              </a:rPr>
              <a:t> to vector </a:t>
            </a:r>
            <a:r>
              <a:rPr lang="en-GB" altLang="zh-CN" i="1" dirty="0" smtClean="0">
                <a:ea typeface="宋体" pitchFamily="2" charset="-122"/>
              </a:rPr>
              <a:t>j</a:t>
            </a:r>
            <a:endParaRPr lang="en-US" dirty="0"/>
          </a:p>
        </p:txBody>
      </p:sp>
      <p:cxnSp>
        <p:nvCxnSpPr>
          <p:cNvPr id="115" name="Straight Connector 114"/>
          <p:cNvCxnSpPr>
            <a:stCxn id="97" idx="5"/>
            <a:endCxn id="90" idx="2"/>
          </p:cNvCxnSpPr>
          <p:nvPr/>
        </p:nvCxnSpPr>
        <p:spPr>
          <a:xfrm rot="16200000" flipH="1">
            <a:off x="4279864" y="4082322"/>
            <a:ext cx="571368" cy="82378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a:stCxn id="103" idx="2"/>
            <a:endCxn id="90" idx="5"/>
          </p:cNvCxnSpPr>
          <p:nvPr/>
        </p:nvCxnSpPr>
        <p:spPr>
          <a:xfrm rot="10800000">
            <a:off x="5161720" y="4856229"/>
            <a:ext cx="1328606" cy="71583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kern="1200" dirty="0" smtClean="0">
                <a:solidFill>
                  <a:schemeClr val="tx1"/>
                </a:solidFill>
                <a:latin typeface="+mj-lt"/>
                <a:ea typeface="+mj-ea"/>
                <a:cs typeface="+mj-cs"/>
              </a:rPr>
              <a:t>Illustrative </a:t>
            </a:r>
            <a:r>
              <a:rPr lang="en-US" dirty="0" smtClean="0"/>
              <a:t>Example</a:t>
            </a:r>
            <a:endParaRPr lang="en-US" dirty="0"/>
          </a:p>
        </p:txBody>
      </p:sp>
      <p:grpSp>
        <p:nvGrpSpPr>
          <p:cNvPr id="5" name="Group 4"/>
          <p:cNvGrpSpPr>
            <a:grpSpLocks noGrp="1" noUngrp="1" noChangeAspect="1"/>
          </p:cNvGrpSpPr>
          <p:nvPr/>
        </p:nvGrpSpPr>
        <p:grpSpPr>
          <a:xfrm>
            <a:off x="1364622" y="950226"/>
            <a:ext cx="2499278" cy="2606390"/>
            <a:chOff x="457200" y="1851025"/>
            <a:chExt cx="4000500" cy="4171950"/>
          </a:xfrm>
        </p:grpSpPr>
        <p:pic>
          <p:nvPicPr>
            <p:cNvPr id="3" name="Picture 2" descr="original.eps"/>
            <p:cNvPicPr>
              <a:picLocks noRot="1" noChangeAspect="1" noMove="1" noResize="1"/>
            </p:cNvPicPr>
            <p:nvPr isPhoto="1"/>
          </p:nvPicPr>
          <p:blipFill>
            <a:blip r:embed="rId3">
              <a:lum/>
            </a:blip>
            <a:stretch>
              <a:fillRect/>
            </a:stretch>
          </p:blipFill>
          <p:spPr>
            <a:xfrm>
              <a:off x="457200" y="1851025"/>
              <a:ext cx="4000500" cy="4000500"/>
            </a:xfrm>
            <a:prstGeom prst="rect">
              <a:avLst/>
            </a:prstGeom>
            <a:noFill/>
            <a:ln>
              <a:noFill/>
            </a:ln>
          </p:spPr>
        </p:pic>
        <p:sp>
          <p:nvSpPr>
            <p:cNvPr id="4" name="Rectangle 3"/>
            <p:cNvSpPr/>
            <p:nvPr/>
          </p:nvSpPr>
          <p:spPr>
            <a:xfrm>
              <a:off x="457200" y="5680075"/>
              <a:ext cx="4000500" cy="342900"/>
            </a:xfrm>
            <a:prstGeom prst="rect">
              <a:avLst/>
            </a:prstGeom>
            <a:noFill/>
            <a:ln>
              <a:noFill/>
            </a:ln>
          </p:spPr>
          <p:txBody>
            <a:bodyPr anchor="ctr">
              <a:normAutofit fontScale="55000" lnSpcReduction="20000"/>
            </a:bodyPr>
            <a:lstStyle/>
            <a:p>
              <a:pPr algn="ctr"/>
              <a:r>
                <a:rPr lang="en-US" dirty="0" smtClean="0"/>
                <a:t>O</a:t>
              </a:r>
              <a:r>
                <a:rPr lang="en-US" sz="1800" dirty="0" smtClean="0"/>
                <a:t>riginal</a:t>
              </a:r>
              <a:endParaRPr lang="en-US" sz="1800" dirty="0"/>
            </a:p>
          </p:txBody>
        </p:sp>
      </p:grpSp>
      <p:grpSp>
        <p:nvGrpSpPr>
          <p:cNvPr id="8" name="Group 7"/>
          <p:cNvGrpSpPr>
            <a:grpSpLocks noGrp="1" noUngrp="1" noChangeAspect="1"/>
          </p:cNvGrpSpPr>
          <p:nvPr/>
        </p:nvGrpSpPr>
        <p:grpSpPr>
          <a:xfrm>
            <a:off x="3468315" y="976173"/>
            <a:ext cx="2527922" cy="2581670"/>
            <a:chOff x="4686300" y="1851025"/>
            <a:chExt cx="4000500" cy="4085558"/>
          </a:xfrm>
        </p:grpSpPr>
        <p:pic>
          <p:nvPicPr>
            <p:cNvPr id="6" name="Picture 5" descr="noise_01.eps"/>
            <p:cNvPicPr>
              <a:picLocks noRot="1" noChangeAspect="1" noMove="1" noResize="1"/>
            </p:cNvPicPr>
            <p:nvPr isPhoto="1"/>
          </p:nvPicPr>
          <p:blipFill>
            <a:blip r:embed="rId4">
              <a:lum/>
            </a:blip>
            <a:stretch>
              <a:fillRect/>
            </a:stretch>
          </p:blipFill>
          <p:spPr>
            <a:xfrm>
              <a:off x="4686300" y="1851025"/>
              <a:ext cx="4000500" cy="4000500"/>
            </a:xfrm>
            <a:prstGeom prst="rect">
              <a:avLst/>
            </a:prstGeom>
            <a:noFill/>
            <a:ln>
              <a:noFill/>
            </a:ln>
          </p:spPr>
        </p:pic>
        <p:sp>
          <p:nvSpPr>
            <p:cNvPr id="7" name="Rectangle 6"/>
            <p:cNvSpPr/>
            <p:nvPr/>
          </p:nvSpPr>
          <p:spPr>
            <a:xfrm>
              <a:off x="4686300" y="5593683"/>
              <a:ext cx="4000500" cy="342900"/>
            </a:xfrm>
            <a:prstGeom prst="rect">
              <a:avLst/>
            </a:prstGeom>
            <a:noFill/>
            <a:ln>
              <a:noFill/>
            </a:ln>
          </p:spPr>
          <p:txBody>
            <a:bodyPr anchor="ctr">
              <a:normAutofit fontScale="55000" lnSpcReduction="20000"/>
            </a:bodyPr>
            <a:lstStyle/>
            <a:p>
              <a:pPr algn="ctr"/>
              <a:r>
                <a:rPr lang="en-US" sz="1800" dirty="0" smtClean="0"/>
                <a:t>Original + Noise</a:t>
              </a:r>
              <a:endParaRPr lang="en-US" sz="1800" dirty="0"/>
            </a:p>
          </p:txBody>
        </p:sp>
      </p:grpSp>
      <p:grpSp>
        <p:nvGrpSpPr>
          <p:cNvPr id="9" name="Group 8"/>
          <p:cNvGrpSpPr>
            <a:grpSpLocks noGrp="1" noUngrp="1" noChangeAspect="1"/>
          </p:cNvGrpSpPr>
          <p:nvPr/>
        </p:nvGrpSpPr>
        <p:grpSpPr>
          <a:xfrm>
            <a:off x="5526512" y="950226"/>
            <a:ext cx="2551751" cy="2607617"/>
            <a:chOff x="457200" y="1851025"/>
            <a:chExt cx="4000500" cy="4088084"/>
          </a:xfrm>
        </p:grpSpPr>
        <p:pic>
          <p:nvPicPr>
            <p:cNvPr id="10" name="Picture 9" descr="gs_step03.eps"/>
            <p:cNvPicPr>
              <a:picLocks noRot="1" noChangeAspect="1" noMove="1" noResize="1"/>
            </p:cNvPicPr>
            <p:nvPr isPhoto="1"/>
          </p:nvPicPr>
          <p:blipFill>
            <a:blip r:embed="rId5">
              <a:lum/>
            </a:blip>
            <a:stretch>
              <a:fillRect/>
            </a:stretch>
          </p:blipFill>
          <p:spPr>
            <a:xfrm>
              <a:off x="457200" y="1851025"/>
              <a:ext cx="4000500" cy="4000500"/>
            </a:xfrm>
            <a:prstGeom prst="rect">
              <a:avLst/>
            </a:prstGeom>
            <a:noFill/>
            <a:ln>
              <a:noFill/>
            </a:ln>
          </p:spPr>
        </p:pic>
        <p:sp>
          <p:nvSpPr>
            <p:cNvPr id="11" name="Rectangle 10"/>
            <p:cNvSpPr/>
            <p:nvPr/>
          </p:nvSpPr>
          <p:spPr>
            <a:xfrm>
              <a:off x="457200" y="5596210"/>
              <a:ext cx="4000500" cy="342899"/>
            </a:xfrm>
            <a:prstGeom prst="rect">
              <a:avLst/>
            </a:prstGeom>
            <a:noFill/>
            <a:ln>
              <a:noFill/>
            </a:ln>
          </p:spPr>
          <p:txBody>
            <a:bodyPr anchor="ctr">
              <a:normAutofit fontScale="55000" lnSpcReduction="20000"/>
            </a:bodyPr>
            <a:lstStyle/>
            <a:p>
              <a:pPr algn="ctr"/>
              <a:r>
                <a:rPr lang="en-US" sz="1800" dirty="0" smtClean="0"/>
                <a:t>Gaussian</a:t>
              </a:r>
              <a:endParaRPr lang="en-US" sz="1800" dirty="0"/>
            </a:p>
          </p:txBody>
        </p:sp>
      </p:grpSp>
      <p:grpSp>
        <p:nvGrpSpPr>
          <p:cNvPr id="12" name="Group 11"/>
          <p:cNvGrpSpPr>
            <a:grpSpLocks noGrp="1" noUngrp="1" noChangeAspect="1"/>
          </p:cNvGrpSpPr>
          <p:nvPr/>
        </p:nvGrpSpPr>
        <p:grpSpPr>
          <a:xfrm>
            <a:off x="3235859" y="3557843"/>
            <a:ext cx="3035864" cy="3045502"/>
            <a:chOff x="4686300" y="1851025"/>
            <a:chExt cx="4000500" cy="4013200"/>
          </a:xfrm>
        </p:grpSpPr>
        <p:pic>
          <p:nvPicPr>
            <p:cNvPr id="13" name="Picture 12" descr="rw_step03.eps"/>
            <p:cNvPicPr>
              <a:picLocks noRot="1" noChangeAspect="1" noMove="1" noResize="1"/>
            </p:cNvPicPr>
            <p:nvPr isPhoto="1"/>
          </p:nvPicPr>
          <p:blipFill>
            <a:blip r:embed="rId6">
              <a:lum/>
            </a:blip>
            <a:stretch>
              <a:fillRect/>
            </a:stretch>
          </p:blipFill>
          <p:spPr>
            <a:xfrm>
              <a:off x="4686300" y="1851025"/>
              <a:ext cx="4000500" cy="4000500"/>
            </a:xfrm>
            <a:prstGeom prst="rect">
              <a:avLst/>
            </a:prstGeom>
            <a:noFill/>
            <a:ln>
              <a:noFill/>
            </a:ln>
          </p:spPr>
        </p:pic>
        <p:sp>
          <p:nvSpPr>
            <p:cNvPr id="14" name="Rectangle 13"/>
            <p:cNvSpPr/>
            <p:nvPr/>
          </p:nvSpPr>
          <p:spPr>
            <a:xfrm>
              <a:off x="4686300" y="5521325"/>
              <a:ext cx="4000500" cy="342900"/>
            </a:xfrm>
            <a:prstGeom prst="rect">
              <a:avLst/>
            </a:prstGeom>
            <a:noFill/>
            <a:ln>
              <a:noFill/>
            </a:ln>
          </p:spPr>
          <p:txBody>
            <a:bodyPr anchor="ctr">
              <a:normAutofit fontScale="70000" lnSpcReduction="20000"/>
            </a:bodyPr>
            <a:lstStyle/>
            <a:p>
              <a:pPr algn="ctr"/>
              <a:r>
                <a:rPr lang="en-US" sz="1800" dirty="0" smtClean="0"/>
                <a:t>Random Walk</a:t>
              </a:r>
              <a:endParaRPr lang="en-US" sz="1800" dirty="0"/>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Granular </a:t>
            </a:r>
            <a:r>
              <a:rPr lang="pt-BR" dirty="0" err="1" smtClean="0"/>
              <a:t>Flow</a:t>
            </a:r>
            <a:endParaRPr lang="pt-BR" dirty="0"/>
          </a:p>
        </p:txBody>
      </p:sp>
      <p:sp>
        <p:nvSpPr>
          <p:cNvPr id="7" name="CaixaDeTexto 5"/>
          <p:cNvSpPr txBox="1"/>
          <p:nvPr/>
        </p:nvSpPr>
        <p:spPr>
          <a:xfrm>
            <a:off x="246171" y="4888859"/>
            <a:ext cx="2220685" cy="369332"/>
          </a:xfrm>
          <a:prstGeom prst="rect">
            <a:avLst/>
          </a:prstGeom>
          <a:noFill/>
        </p:spPr>
        <p:txBody>
          <a:bodyPr wrap="square" rtlCol="0">
            <a:spAutoFit/>
          </a:bodyPr>
          <a:lstStyle/>
          <a:p>
            <a:pPr algn="ctr"/>
            <a:r>
              <a:rPr lang="pt-BR" dirty="0" smtClean="0"/>
              <a:t>Original</a:t>
            </a:r>
            <a:endParaRPr lang="en-US" dirty="0"/>
          </a:p>
        </p:txBody>
      </p:sp>
      <p:sp>
        <p:nvSpPr>
          <p:cNvPr id="8" name="CaixaDeTexto 6"/>
          <p:cNvSpPr txBox="1"/>
          <p:nvPr/>
        </p:nvSpPr>
        <p:spPr>
          <a:xfrm>
            <a:off x="3118687" y="4888859"/>
            <a:ext cx="2571351" cy="369332"/>
          </a:xfrm>
          <a:prstGeom prst="rect">
            <a:avLst/>
          </a:prstGeom>
          <a:noFill/>
        </p:spPr>
        <p:txBody>
          <a:bodyPr wrap="square" rtlCol="0">
            <a:spAutoFit/>
          </a:bodyPr>
          <a:lstStyle/>
          <a:p>
            <a:pPr algn="ctr"/>
            <a:r>
              <a:rPr lang="pt-BR" dirty="0" err="1" smtClean="0"/>
              <a:t>Gaussian</a:t>
            </a:r>
            <a:r>
              <a:rPr lang="pt-BR" dirty="0" smtClean="0"/>
              <a:t> </a:t>
            </a:r>
            <a:r>
              <a:rPr lang="pt-BR" dirty="0" err="1" smtClean="0"/>
              <a:t>Filter</a:t>
            </a:r>
            <a:endParaRPr lang="en-US" dirty="0"/>
          </a:p>
        </p:txBody>
      </p:sp>
      <p:sp>
        <p:nvSpPr>
          <p:cNvPr id="11" name="CaixaDeTexto 6"/>
          <p:cNvSpPr txBox="1"/>
          <p:nvPr/>
        </p:nvSpPr>
        <p:spPr>
          <a:xfrm>
            <a:off x="6126310" y="4888859"/>
            <a:ext cx="2560490" cy="369332"/>
          </a:xfrm>
          <a:prstGeom prst="rect">
            <a:avLst/>
          </a:prstGeom>
          <a:noFill/>
        </p:spPr>
        <p:txBody>
          <a:bodyPr wrap="square" rtlCol="0">
            <a:spAutoFit/>
          </a:bodyPr>
          <a:lstStyle/>
          <a:p>
            <a:pPr algn="ctr"/>
            <a:r>
              <a:rPr lang="pt-BR" dirty="0" err="1" smtClean="0"/>
              <a:t>Random</a:t>
            </a:r>
            <a:r>
              <a:rPr lang="pt-BR" dirty="0" smtClean="0"/>
              <a:t> </a:t>
            </a:r>
            <a:r>
              <a:rPr lang="pt-BR" dirty="0" err="1" smtClean="0"/>
              <a:t>Walk</a:t>
            </a:r>
            <a:endParaRPr lang="en-US" dirty="0"/>
          </a:p>
        </p:txBody>
      </p:sp>
      <p:pic>
        <p:nvPicPr>
          <p:cNvPr id="10" name="Picture 9" descr="Testejoao2.eps"/>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66700" y="2032000"/>
            <a:ext cx="8420100" cy="26670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Granular </a:t>
            </a:r>
            <a:r>
              <a:rPr lang="pt-BR" dirty="0" err="1" smtClean="0"/>
              <a:t>Flow</a:t>
            </a:r>
            <a:endParaRPr lang="pt-BR" dirty="0"/>
          </a:p>
        </p:txBody>
      </p:sp>
      <p:pic>
        <p:nvPicPr>
          <p:cNvPr id="4" name="Picture 3" descr="GranularFinal_ori_gra_mag_ori_strm.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46171" y="2283207"/>
            <a:ext cx="2571351" cy="2558323"/>
          </a:xfrm>
          <a:prstGeom prst="rect">
            <a:avLst/>
          </a:prstGeom>
        </p:spPr>
      </p:pic>
      <p:pic>
        <p:nvPicPr>
          <p:cNvPr id="5" name="Picture 4" descr="GranularFinal_ori_gra_mag_gau_strm.pdf"/>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3118687" y="2283206"/>
            <a:ext cx="2571351" cy="2558323"/>
          </a:xfrm>
          <a:prstGeom prst="rect">
            <a:avLst/>
          </a:prstGeom>
        </p:spPr>
      </p:pic>
      <p:sp>
        <p:nvSpPr>
          <p:cNvPr id="7" name="CaixaDeTexto 5"/>
          <p:cNvSpPr txBox="1"/>
          <p:nvPr/>
        </p:nvSpPr>
        <p:spPr>
          <a:xfrm>
            <a:off x="246171" y="4888859"/>
            <a:ext cx="2220685" cy="369332"/>
          </a:xfrm>
          <a:prstGeom prst="rect">
            <a:avLst/>
          </a:prstGeom>
          <a:noFill/>
        </p:spPr>
        <p:txBody>
          <a:bodyPr wrap="square" rtlCol="0">
            <a:spAutoFit/>
          </a:bodyPr>
          <a:lstStyle/>
          <a:p>
            <a:pPr algn="ctr"/>
            <a:r>
              <a:rPr lang="pt-BR" dirty="0" smtClean="0"/>
              <a:t>Original</a:t>
            </a:r>
            <a:endParaRPr lang="en-US" dirty="0"/>
          </a:p>
        </p:txBody>
      </p:sp>
      <p:sp>
        <p:nvSpPr>
          <p:cNvPr id="8" name="CaixaDeTexto 6"/>
          <p:cNvSpPr txBox="1"/>
          <p:nvPr/>
        </p:nvSpPr>
        <p:spPr>
          <a:xfrm>
            <a:off x="3118687" y="4888859"/>
            <a:ext cx="2571351" cy="369332"/>
          </a:xfrm>
          <a:prstGeom prst="rect">
            <a:avLst/>
          </a:prstGeom>
          <a:noFill/>
        </p:spPr>
        <p:txBody>
          <a:bodyPr wrap="square" rtlCol="0">
            <a:spAutoFit/>
          </a:bodyPr>
          <a:lstStyle/>
          <a:p>
            <a:pPr algn="ctr"/>
            <a:r>
              <a:rPr lang="pt-BR" dirty="0" err="1" smtClean="0"/>
              <a:t>Gaussian</a:t>
            </a:r>
            <a:r>
              <a:rPr lang="pt-BR" dirty="0" smtClean="0"/>
              <a:t> </a:t>
            </a:r>
            <a:r>
              <a:rPr lang="pt-BR" dirty="0" err="1" smtClean="0"/>
              <a:t>Filter</a:t>
            </a:r>
            <a:endParaRPr lang="en-US" dirty="0"/>
          </a:p>
        </p:txBody>
      </p:sp>
      <p:pic>
        <p:nvPicPr>
          <p:cNvPr id="9" name="Picture 8" descr="GranularFinal_ori_gra_mag_ani_strm.pdf"/>
          <p:cNvPicPr>
            <a:picLocks noChangeAspect="1"/>
          </p:cNvPicPr>
          <p:nvPr/>
        </p:nvPicPr>
        <mc:AlternateContent>
          <mc:Choice xmlns:ma="http://schemas.microsoft.com/office/mac/drawingml/2008/main" Requires="ma">
            <p:blipFill>
              <a:blip r:embed="rId6"/>
              <a:stretch>
                <a:fillRect/>
              </a:stretch>
            </p:blipFill>
          </mc:Choice>
          <mc:Fallback>
            <p:blipFill>
              <a:blip r:embed="rId7"/>
              <a:stretch>
                <a:fillRect/>
              </a:stretch>
            </p:blipFill>
          </mc:Fallback>
        </mc:AlternateContent>
        <p:spPr>
          <a:xfrm>
            <a:off x="6126310" y="2283207"/>
            <a:ext cx="2560490" cy="2547516"/>
          </a:xfrm>
          <a:prstGeom prst="rect">
            <a:avLst/>
          </a:prstGeom>
        </p:spPr>
      </p:pic>
      <p:sp>
        <p:nvSpPr>
          <p:cNvPr id="11" name="CaixaDeTexto 6"/>
          <p:cNvSpPr txBox="1"/>
          <p:nvPr/>
        </p:nvSpPr>
        <p:spPr>
          <a:xfrm>
            <a:off x="6126310" y="4888859"/>
            <a:ext cx="2560490" cy="369332"/>
          </a:xfrm>
          <a:prstGeom prst="rect">
            <a:avLst/>
          </a:prstGeom>
          <a:noFill/>
        </p:spPr>
        <p:txBody>
          <a:bodyPr wrap="square" rtlCol="0">
            <a:spAutoFit/>
          </a:bodyPr>
          <a:lstStyle/>
          <a:p>
            <a:pPr algn="ctr"/>
            <a:r>
              <a:rPr lang="pt-BR" dirty="0" err="1" smtClean="0"/>
              <a:t>Random</a:t>
            </a:r>
            <a:r>
              <a:rPr lang="pt-BR" dirty="0" smtClean="0"/>
              <a:t> </a:t>
            </a:r>
            <a:r>
              <a:rPr lang="pt-BR" dirty="0" err="1" smtClean="0"/>
              <a:t>Walk</a:t>
            </a:r>
            <a:endParaRPr lang="en-US" dirty="0"/>
          </a:p>
        </p:txBody>
      </p:sp>
      <p:sp>
        <p:nvSpPr>
          <p:cNvPr id="13" name="Frame 12"/>
          <p:cNvSpPr/>
          <p:nvPr/>
        </p:nvSpPr>
        <p:spPr>
          <a:xfrm>
            <a:off x="3080587" y="2341343"/>
            <a:ext cx="2571351" cy="2489380"/>
          </a:xfrm>
          <a:prstGeom prst="frame">
            <a:avLst>
              <a:gd name="adj1" fmla="val 646"/>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Frame 13"/>
          <p:cNvSpPr/>
          <p:nvPr/>
        </p:nvSpPr>
        <p:spPr>
          <a:xfrm>
            <a:off x="220771" y="2334007"/>
            <a:ext cx="2571351" cy="2489380"/>
          </a:xfrm>
          <a:prstGeom prst="frame">
            <a:avLst>
              <a:gd name="adj1" fmla="val 646"/>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6100910" y="2326749"/>
            <a:ext cx="2571351" cy="2489380"/>
          </a:xfrm>
          <a:prstGeom prst="frame">
            <a:avLst>
              <a:gd name="adj1" fmla="val 646"/>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Landslide generated impulse waves</a:t>
            </a:r>
            <a:endParaRPr lang="en-US" dirty="0"/>
          </a:p>
        </p:txBody>
      </p:sp>
      <p:pic>
        <p:nvPicPr>
          <p:cNvPr id="3" name="Picture 2" descr="SPHERIC_Test7_Fig1.jpg"/>
          <p:cNvPicPr>
            <a:picLocks noChangeAspect="1"/>
          </p:cNvPicPr>
          <p:nvPr/>
        </p:nvPicPr>
        <p:blipFill>
          <a:blip r:embed="rId3"/>
          <a:stretch>
            <a:fillRect/>
          </a:stretch>
        </p:blipFill>
        <p:spPr>
          <a:xfrm>
            <a:off x="457200" y="1472231"/>
            <a:ext cx="5084982" cy="2428405"/>
          </a:xfrm>
          <a:prstGeom prst="rect">
            <a:avLst/>
          </a:prstGeom>
        </p:spPr>
      </p:pic>
      <p:sp>
        <p:nvSpPr>
          <p:cNvPr id="6" name="CaixaDeTexto 6"/>
          <p:cNvSpPr txBox="1"/>
          <p:nvPr/>
        </p:nvSpPr>
        <p:spPr>
          <a:xfrm>
            <a:off x="691611" y="4550443"/>
            <a:ext cx="4470538" cy="646331"/>
          </a:xfrm>
          <a:prstGeom prst="rect">
            <a:avLst/>
          </a:prstGeom>
          <a:noFill/>
        </p:spPr>
        <p:txBody>
          <a:bodyPr wrap="square" rtlCol="0">
            <a:spAutoFit/>
          </a:bodyPr>
          <a:lstStyle/>
          <a:p>
            <a:r>
              <a:rPr lang="pt-BR" dirty="0" smtClean="0"/>
              <a:t>Heller, </a:t>
            </a:r>
            <a:r>
              <a:rPr lang="en-US" dirty="0" smtClean="0"/>
              <a:t>Landslide generated impulse waves (</a:t>
            </a:r>
            <a:r>
              <a:rPr lang="pt-BR" dirty="0" smtClean="0"/>
              <a:t>2007)</a:t>
            </a:r>
            <a:endParaRPr lang="en-US" dirty="0"/>
          </a:p>
        </p:txBody>
      </p:sp>
      <p:pic>
        <p:nvPicPr>
          <p:cNvPr id="7" name="Picture 6" descr="SPHERIC_Test7_Fig6_W400.jpg"/>
          <p:cNvPicPr>
            <a:picLocks noChangeAspect="1"/>
          </p:cNvPicPr>
          <p:nvPr/>
        </p:nvPicPr>
        <p:blipFill>
          <a:blip r:embed="rId4"/>
          <a:stretch>
            <a:fillRect/>
          </a:stretch>
        </p:blipFill>
        <p:spPr>
          <a:xfrm>
            <a:off x="5542182" y="1472231"/>
            <a:ext cx="3144618" cy="419282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a:t>Vector Field Visualization</a:t>
            </a:r>
          </a:p>
        </p:txBody>
      </p:sp>
      <p:grpSp>
        <p:nvGrpSpPr>
          <p:cNvPr id="2" name="Group 12"/>
          <p:cNvGrpSpPr>
            <a:grpSpLocks/>
          </p:cNvGrpSpPr>
          <p:nvPr/>
        </p:nvGrpSpPr>
        <p:grpSpPr bwMode="auto">
          <a:xfrm>
            <a:off x="1428938" y="1473322"/>
            <a:ext cx="6019800" cy="4800600"/>
            <a:chOff x="2544" y="816"/>
            <a:chExt cx="2880" cy="2300"/>
          </a:xfrm>
        </p:grpSpPr>
        <p:pic>
          <p:nvPicPr>
            <p:cNvPr id="24580" name="Picture 9"/>
            <p:cNvPicPr>
              <a:picLocks noChangeAspect="1" noChangeArrowheads="1"/>
            </p:cNvPicPr>
            <p:nvPr/>
          </p:nvPicPr>
          <p:blipFill>
            <a:blip r:embed="rId3"/>
            <a:srcRect/>
            <a:stretch>
              <a:fillRect/>
            </a:stretch>
          </p:blipFill>
          <p:spPr bwMode="auto">
            <a:xfrm>
              <a:off x="2544" y="816"/>
              <a:ext cx="2880" cy="1139"/>
            </a:xfrm>
            <a:prstGeom prst="rect">
              <a:avLst/>
            </a:prstGeom>
            <a:noFill/>
            <a:ln w="9525">
              <a:noFill/>
              <a:miter lim="800000"/>
              <a:headEnd/>
              <a:tailEnd/>
            </a:ln>
          </p:spPr>
        </p:pic>
        <p:pic>
          <p:nvPicPr>
            <p:cNvPr id="24581" name="Picture 8"/>
            <p:cNvPicPr>
              <a:picLocks noChangeAspect="1" noChangeArrowheads="1"/>
            </p:cNvPicPr>
            <p:nvPr/>
          </p:nvPicPr>
          <p:blipFill>
            <a:blip r:embed="rId4"/>
            <a:srcRect/>
            <a:stretch>
              <a:fillRect/>
            </a:stretch>
          </p:blipFill>
          <p:spPr bwMode="auto">
            <a:xfrm>
              <a:off x="2544" y="1940"/>
              <a:ext cx="2880" cy="1176"/>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landslide_a.png"/>
          <p:cNvPicPr>
            <a:picLocks noGrp="1" noChangeAspect="1"/>
          </p:cNvPicPr>
          <p:nvPr isPhoto="1"/>
        </p:nvPicPr>
        <p:blipFill>
          <a:blip r:embed="rId2">
            <a:lum/>
          </a:blip>
          <a:stretch>
            <a:fillRect/>
          </a:stretch>
        </p:blipFill>
        <p:spPr>
          <a:xfrm>
            <a:off x="11759" y="1624013"/>
            <a:ext cx="9144000" cy="3609975"/>
          </a:xfrm>
          <a:prstGeom prst="rect">
            <a:avLst/>
          </a:prstGeom>
          <a:noFill/>
          <a:ln>
            <a:noFill/>
          </a:ln>
        </p:spPr>
      </p:pic>
      <p:sp>
        <p:nvSpPr>
          <p:cNvPr id="5" name="Title 4"/>
          <p:cNvSpPr>
            <a:spLocks noGrp="1"/>
          </p:cNvSpPr>
          <p:nvPr>
            <p:ph type="title" idx="4294967295"/>
          </p:nvPr>
        </p:nvSpPr>
        <p:spPr/>
        <p:txBody>
          <a:bodyPr/>
          <a:lstStyle/>
          <a:p>
            <a:r>
              <a:rPr lang="en-US" sz="4400" b="0" i="0" kern="1200" spc="0" baseline="0" dirty="0" smtClean="0">
                <a:solidFill>
                  <a:schemeClr val="tx1"/>
                </a:solidFill>
                <a:latin typeface="Calibri"/>
                <a:ea typeface="ＭＳ Ｐゴシック"/>
                <a:cs typeface="+mn-cs"/>
              </a:rPr>
              <a:t>Landslide</a:t>
            </a:r>
            <a:r>
              <a:rPr lang="en-US" dirty="0" smtClean="0"/>
              <a:t> </a:t>
            </a:r>
            <a:endParaRPr lang="en-US" dirty="0"/>
          </a:p>
        </p:txBody>
      </p:sp>
      <p:sp>
        <p:nvSpPr>
          <p:cNvPr id="4" name="Rectangle 3"/>
          <p:cNvSpPr/>
          <p:nvPr/>
        </p:nvSpPr>
        <p:spPr>
          <a:xfrm>
            <a:off x="1022864" y="1254681"/>
            <a:ext cx="1930704" cy="369332"/>
          </a:xfrm>
          <a:prstGeom prst="rect">
            <a:avLst/>
          </a:prstGeom>
        </p:spPr>
        <p:txBody>
          <a:bodyPr wrap="square">
            <a:spAutoFit/>
          </a:bodyPr>
          <a:lstStyle/>
          <a:p>
            <a:pPr marL="342900" lvl="0" indent="-342900" algn="ctr" fontAlgn="auto">
              <a:spcBef>
                <a:spcPct val="20000"/>
              </a:spcBef>
              <a:spcAft>
                <a:spcPts val="0"/>
              </a:spcAft>
            </a:pPr>
            <a:r>
              <a:rPr lang="en-US" dirty="0" smtClean="0"/>
              <a:t>Scheme</a:t>
            </a:r>
            <a:endParaRPr lang="en-US" dirty="0" smtClean="0"/>
          </a:p>
        </p:txBody>
      </p:sp>
      <p:sp>
        <p:nvSpPr>
          <p:cNvPr id="6" name="Rectangle 5"/>
          <p:cNvSpPr/>
          <p:nvPr/>
        </p:nvSpPr>
        <p:spPr>
          <a:xfrm>
            <a:off x="5882009" y="1254681"/>
            <a:ext cx="1930704" cy="369332"/>
          </a:xfrm>
          <a:prstGeom prst="rect">
            <a:avLst/>
          </a:prstGeom>
        </p:spPr>
        <p:txBody>
          <a:bodyPr wrap="square">
            <a:spAutoFit/>
          </a:bodyPr>
          <a:lstStyle/>
          <a:p>
            <a:pPr marL="342900" lvl="0" indent="-342900" algn="ctr" fontAlgn="auto">
              <a:spcBef>
                <a:spcPct val="20000"/>
              </a:spcBef>
              <a:spcAft>
                <a:spcPts val="0"/>
              </a:spcAft>
            </a:pPr>
            <a:r>
              <a:rPr lang="en-US" dirty="0" smtClean="0"/>
              <a:t>Original</a:t>
            </a:r>
          </a:p>
        </p:txBody>
      </p:sp>
      <p:sp>
        <p:nvSpPr>
          <p:cNvPr id="7" name="Rectangle 6"/>
          <p:cNvSpPr/>
          <p:nvPr/>
        </p:nvSpPr>
        <p:spPr>
          <a:xfrm>
            <a:off x="1167414" y="5233988"/>
            <a:ext cx="1930704" cy="369332"/>
          </a:xfrm>
          <a:prstGeom prst="rect">
            <a:avLst/>
          </a:prstGeom>
        </p:spPr>
        <p:txBody>
          <a:bodyPr wrap="square">
            <a:spAutoFit/>
          </a:bodyPr>
          <a:lstStyle/>
          <a:p>
            <a:pPr marL="342900" lvl="0" indent="-342900" algn="ctr" fontAlgn="auto">
              <a:spcBef>
                <a:spcPct val="20000"/>
              </a:spcBef>
              <a:spcAft>
                <a:spcPts val="0"/>
              </a:spcAft>
            </a:pPr>
            <a:r>
              <a:rPr lang="en-US" dirty="0" smtClean="0"/>
              <a:t>Random Walk</a:t>
            </a:r>
          </a:p>
        </p:txBody>
      </p:sp>
      <p:sp>
        <p:nvSpPr>
          <p:cNvPr id="8" name="Rectangle 7"/>
          <p:cNvSpPr/>
          <p:nvPr/>
        </p:nvSpPr>
        <p:spPr>
          <a:xfrm>
            <a:off x="5882009" y="5233988"/>
            <a:ext cx="1930704" cy="369332"/>
          </a:xfrm>
          <a:prstGeom prst="rect">
            <a:avLst/>
          </a:prstGeom>
        </p:spPr>
        <p:txBody>
          <a:bodyPr wrap="square">
            <a:spAutoFit/>
          </a:bodyPr>
          <a:lstStyle/>
          <a:p>
            <a:pPr marL="342900" lvl="0" indent="-342900" algn="ctr" fontAlgn="auto">
              <a:spcBef>
                <a:spcPct val="20000"/>
              </a:spcBef>
              <a:spcAft>
                <a:spcPts val="0"/>
              </a:spcAft>
            </a:pPr>
            <a:r>
              <a:rPr lang="en-US" dirty="0" smtClean="0"/>
              <a:t>Gaussian</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landslide_b.png"/>
          <p:cNvPicPr>
            <a:picLocks noGrp="1" noChangeAspect="1"/>
          </p:cNvPicPr>
          <p:nvPr isPhoto="1"/>
        </p:nvPicPr>
        <p:blipFill>
          <a:blip r:embed="rId2">
            <a:lum/>
          </a:blip>
          <a:stretch>
            <a:fillRect/>
          </a:stretch>
        </p:blipFill>
        <p:spPr>
          <a:xfrm>
            <a:off x="0" y="1624013"/>
            <a:ext cx="9144000" cy="3609975"/>
          </a:xfrm>
          <a:prstGeom prst="rect">
            <a:avLst/>
          </a:prstGeom>
          <a:noFill/>
          <a:ln>
            <a:noFill/>
          </a:ln>
        </p:spPr>
      </p:pic>
      <p:sp>
        <p:nvSpPr>
          <p:cNvPr id="4" name="Title 3"/>
          <p:cNvSpPr>
            <a:spLocks noGrp="1"/>
          </p:cNvSpPr>
          <p:nvPr>
            <p:ph type="title" idx="4294967295"/>
          </p:nvPr>
        </p:nvSpPr>
        <p:spPr/>
        <p:txBody>
          <a:bodyPr/>
          <a:lstStyle/>
          <a:p>
            <a:r>
              <a:rPr lang="en-US" sz="4400" b="0" i="0" kern="1200" spc="0" baseline="0" dirty="0" smtClean="0">
                <a:solidFill>
                  <a:schemeClr val="tx1"/>
                </a:solidFill>
                <a:latin typeface="Calibri"/>
                <a:ea typeface="ＭＳ Ｐゴシック"/>
                <a:cs typeface="+mn-cs"/>
              </a:rPr>
              <a:t>Landslide</a:t>
            </a:r>
            <a:r>
              <a:rPr lang="en-US" dirty="0" smtClean="0"/>
              <a:t> </a:t>
            </a:r>
            <a:endParaRPr lang="en-US" dirty="0"/>
          </a:p>
        </p:txBody>
      </p:sp>
      <p:sp>
        <p:nvSpPr>
          <p:cNvPr id="9" name="Rectangle 8"/>
          <p:cNvSpPr/>
          <p:nvPr/>
        </p:nvSpPr>
        <p:spPr>
          <a:xfrm>
            <a:off x="1022864" y="1254681"/>
            <a:ext cx="1930704" cy="369332"/>
          </a:xfrm>
          <a:prstGeom prst="rect">
            <a:avLst/>
          </a:prstGeom>
        </p:spPr>
        <p:txBody>
          <a:bodyPr wrap="square">
            <a:spAutoFit/>
          </a:bodyPr>
          <a:lstStyle/>
          <a:p>
            <a:pPr marL="342900" lvl="0" indent="-342900" algn="ctr" fontAlgn="auto">
              <a:spcBef>
                <a:spcPct val="20000"/>
              </a:spcBef>
              <a:spcAft>
                <a:spcPts val="0"/>
              </a:spcAft>
            </a:pPr>
            <a:r>
              <a:rPr lang="en-US" dirty="0" smtClean="0"/>
              <a:t>Scheme</a:t>
            </a:r>
            <a:endParaRPr lang="en-US" dirty="0" smtClean="0"/>
          </a:p>
        </p:txBody>
      </p:sp>
      <p:sp>
        <p:nvSpPr>
          <p:cNvPr id="10" name="Rectangle 9"/>
          <p:cNvSpPr/>
          <p:nvPr/>
        </p:nvSpPr>
        <p:spPr>
          <a:xfrm>
            <a:off x="5882009" y="1254681"/>
            <a:ext cx="1930704" cy="369332"/>
          </a:xfrm>
          <a:prstGeom prst="rect">
            <a:avLst/>
          </a:prstGeom>
        </p:spPr>
        <p:txBody>
          <a:bodyPr wrap="square">
            <a:spAutoFit/>
          </a:bodyPr>
          <a:lstStyle/>
          <a:p>
            <a:pPr marL="342900" lvl="0" indent="-342900" algn="ctr" fontAlgn="auto">
              <a:spcBef>
                <a:spcPct val="20000"/>
              </a:spcBef>
              <a:spcAft>
                <a:spcPts val="0"/>
              </a:spcAft>
            </a:pPr>
            <a:r>
              <a:rPr lang="en-US" dirty="0" smtClean="0"/>
              <a:t>Original</a:t>
            </a:r>
          </a:p>
        </p:txBody>
      </p:sp>
      <p:sp>
        <p:nvSpPr>
          <p:cNvPr id="11" name="Rectangle 10"/>
          <p:cNvSpPr/>
          <p:nvPr/>
        </p:nvSpPr>
        <p:spPr>
          <a:xfrm>
            <a:off x="1167414" y="5233988"/>
            <a:ext cx="1930704" cy="369332"/>
          </a:xfrm>
          <a:prstGeom prst="rect">
            <a:avLst/>
          </a:prstGeom>
        </p:spPr>
        <p:txBody>
          <a:bodyPr wrap="square">
            <a:spAutoFit/>
          </a:bodyPr>
          <a:lstStyle/>
          <a:p>
            <a:pPr marL="342900" lvl="0" indent="-342900" algn="ctr" fontAlgn="auto">
              <a:spcBef>
                <a:spcPct val="20000"/>
              </a:spcBef>
              <a:spcAft>
                <a:spcPts val="0"/>
              </a:spcAft>
            </a:pPr>
            <a:r>
              <a:rPr lang="en-US" dirty="0" smtClean="0"/>
              <a:t>Random Walk</a:t>
            </a:r>
          </a:p>
        </p:txBody>
      </p:sp>
      <p:sp>
        <p:nvSpPr>
          <p:cNvPr id="12" name="Rectangle 11"/>
          <p:cNvSpPr/>
          <p:nvPr/>
        </p:nvSpPr>
        <p:spPr>
          <a:xfrm>
            <a:off x="5882009" y="5233988"/>
            <a:ext cx="1930704" cy="369332"/>
          </a:xfrm>
          <a:prstGeom prst="rect">
            <a:avLst/>
          </a:prstGeom>
        </p:spPr>
        <p:txBody>
          <a:bodyPr wrap="square">
            <a:spAutoFit/>
          </a:bodyPr>
          <a:lstStyle/>
          <a:p>
            <a:pPr marL="342900" lvl="0" indent="-342900" algn="ctr" fontAlgn="auto">
              <a:spcBef>
                <a:spcPct val="20000"/>
              </a:spcBef>
              <a:spcAft>
                <a:spcPts val="0"/>
              </a:spcAft>
            </a:pPr>
            <a:r>
              <a:rPr lang="en-US" dirty="0" smtClean="0"/>
              <a:t>Gaussian</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landslide_c.png"/>
          <p:cNvPicPr>
            <a:picLocks noGrp="1" noChangeAspect="1"/>
          </p:cNvPicPr>
          <p:nvPr isPhoto="1"/>
        </p:nvPicPr>
        <p:blipFill>
          <a:blip r:embed="rId2">
            <a:lum/>
          </a:blip>
          <a:stretch>
            <a:fillRect/>
          </a:stretch>
        </p:blipFill>
        <p:spPr>
          <a:xfrm>
            <a:off x="0" y="1624013"/>
            <a:ext cx="9144000" cy="3609975"/>
          </a:xfrm>
          <a:prstGeom prst="rect">
            <a:avLst/>
          </a:prstGeom>
          <a:noFill/>
          <a:ln>
            <a:noFill/>
          </a:ln>
        </p:spPr>
      </p:pic>
      <p:sp>
        <p:nvSpPr>
          <p:cNvPr id="4" name="Title 3"/>
          <p:cNvSpPr>
            <a:spLocks noGrp="1"/>
          </p:cNvSpPr>
          <p:nvPr>
            <p:ph type="title" idx="4294967295"/>
          </p:nvPr>
        </p:nvSpPr>
        <p:spPr/>
        <p:txBody>
          <a:bodyPr/>
          <a:lstStyle/>
          <a:p>
            <a:r>
              <a:rPr lang="en-US" sz="4400" b="0" i="0" kern="1200" spc="0" baseline="0" dirty="0" smtClean="0">
                <a:solidFill>
                  <a:schemeClr val="tx1"/>
                </a:solidFill>
                <a:latin typeface="Calibri"/>
                <a:ea typeface="ＭＳ Ｐゴシック"/>
                <a:cs typeface="+mn-cs"/>
              </a:rPr>
              <a:t>Landslide</a:t>
            </a:r>
            <a:r>
              <a:rPr lang="en-US" dirty="0" smtClean="0"/>
              <a:t> </a:t>
            </a:r>
            <a:endParaRPr lang="en-US" dirty="0"/>
          </a:p>
        </p:txBody>
      </p:sp>
      <p:sp>
        <p:nvSpPr>
          <p:cNvPr id="9" name="Rectangle 8"/>
          <p:cNvSpPr/>
          <p:nvPr/>
        </p:nvSpPr>
        <p:spPr>
          <a:xfrm>
            <a:off x="1022864" y="1254681"/>
            <a:ext cx="1930704" cy="369332"/>
          </a:xfrm>
          <a:prstGeom prst="rect">
            <a:avLst/>
          </a:prstGeom>
        </p:spPr>
        <p:txBody>
          <a:bodyPr wrap="square">
            <a:spAutoFit/>
          </a:bodyPr>
          <a:lstStyle/>
          <a:p>
            <a:pPr marL="342900" lvl="0" indent="-342900" algn="ctr" fontAlgn="auto">
              <a:spcBef>
                <a:spcPct val="20000"/>
              </a:spcBef>
              <a:spcAft>
                <a:spcPts val="0"/>
              </a:spcAft>
            </a:pPr>
            <a:r>
              <a:rPr lang="en-US" dirty="0" smtClean="0"/>
              <a:t>Scheme</a:t>
            </a:r>
            <a:endParaRPr lang="en-US" dirty="0" smtClean="0"/>
          </a:p>
        </p:txBody>
      </p:sp>
      <p:sp>
        <p:nvSpPr>
          <p:cNvPr id="10" name="Rectangle 9"/>
          <p:cNvSpPr/>
          <p:nvPr/>
        </p:nvSpPr>
        <p:spPr>
          <a:xfrm>
            <a:off x="5882009" y="1254681"/>
            <a:ext cx="1930704" cy="369332"/>
          </a:xfrm>
          <a:prstGeom prst="rect">
            <a:avLst/>
          </a:prstGeom>
        </p:spPr>
        <p:txBody>
          <a:bodyPr wrap="square">
            <a:spAutoFit/>
          </a:bodyPr>
          <a:lstStyle/>
          <a:p>
            <a:pPr marL="342900" lvl="0" indent="-342900" algn="ctr" fontAlgn="auto">
              <a:spcBef>
                <a:spcPct val="20000"/>
              </a:spcBef>
              <a:spcAft>
                <a:spcPts val="0"/>
              </a:spcAft>
            </a:pPr>
            <a:r>
              <a:rPr lang="en-US" dirty="0" smtClean="0"/>
              <a:t>Original</a:t>
            </a:r>
          </a:p>
        </p:txBody>
      </p:sp>
      <p:sp>
        <p:nvSpPr>
          <p:cNvPr id="11" name="Rectangle 10"/>
          <p:cNvSpPr/>
          <p:nvPr/>
        </p:nvSpPr>
        <p:spPr>
          <a:xfrm>
            <a:off x="1167414" y="5233988"/>
            <a:ext cx="1930704" cy="369332"/>
          </a:xfrm>
          <a:prstGeom prst="rect">
            <a:avLst/>
          </a:prstGeom>
        </p:spPr>
        <p:txBody>
          <a:bodyPr wrap="square">
            <a:spAutoFit/>
          </a:bodyPr>
          <a:lstStyle/>
          <a:p>
            <a:pPr marL="342900" lvl="0" indent="-342900" algn="ctr" fontAlgn="auto">
              <a:spcBef>
                <a:spcPct val="20000"/>
              </a:spcBef>
              <a:spcAft>
                <a:spcPts val="0"/>
              </a:spcAft>
            </a:pPr>
            <a:r>
              <a:rPr lang="en-US" dirty="0" smtClean="0"/>
              <a:t>Random Walk</a:t>
            </a:r>
          </a:p>
        </p:txBody>
      </p:sp>
      <p:sp>
        <p:nvSpPr>
          <p:cNvPr id="12" name="Rectangle 11"/>
          <p:cNvSpPr/>
          <p:nvPr/>
        </p:nvSpPr>
        <p:spPr>
          <a:xfrm>
            <a:off x="5882009" y="5233988"/>
            <a:ext cx="1930704" cy="369332"/>
          </a:xfrm>
          <a:prstGeom prst="rect">
            <a:avLst/>
          </a:prstGeom>
        </p:spPr>
        <p:txBody>
          <a:bodyPr wrap="square">
            <a:spAutoFit/>
          </a:bodyPr>
          <a:lstStyle/>
          <a:p>
            <a:pPr marL="342900" lvl="0" indent="-342900" algn="ctr" fontAlgn="auto">
              <a:spcBef>
                <a:spcPct val="20000"/>
              </a:spcBef>
              <a:spcAft>
                <a:spcPts val="0"/>
              </a:spcAft>
            </a:pPr>
            <a:r>
              <a:rPr lang="en-US" dirty="0" smtClean="0"/>
              <a:t>Gaussian</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landslide_d.png"/>
          <p:cNvPicPr>
            <a:picLocks noGrp="1" noChangeAspect="1"/>
          </p:cNvPicPr>
          <p:nvPr isPhoto="1"/>
        </p:nvPicPr>
        <p:blipFill>
          <a:blip r:embed="rId2">
            <a:lum/>
          </a:blip>
          <a:stretch>
            <a:fillRect/>
          </a:stretch>
        </p:blipFill>
        <p:spPr>
          <a:xfrm>
            <a:off x="0" y="1624013"/>
            <a:ext cx="9144000" cy="3609975"/>
          </a:xfrm>
          <a:prstGeom prst="rect">
            <a:avLst/>
          </a:prstGeom>
          <a:noFill/>
          <a:ln>
            <a:noFill/>
          </a:ln>
        </p:spPr>
      </p:pic>
      <p:sp>
        <p:nvSpPr>
          <p:cNvPr id="4" name="Title 3"/>
          <p:cNvSpPr>
            <a:spLocks noGrp="1"/>
          </p:cNvSpPr>
          <p:nvPr>
            <p:ph type="title" idx="4294967295"/>
          </p:nvPr>
        </p:nvSpPr>
        <p:spPr/>
        <p:txBody>
          <a:bodyPr/>
          <a:lstStyle/>
          <a:p>
            <a:r>
              <a:rPr lang="en-US" sz="4400" b="0" i="0" kern="1200" spc="0" baseline="0" dirty="0" smtClean="0">
                <a:solidFill>
                  <a:schemeClr val="tx1"/>
                </a:solidFill>
                <a:latin typeface="Calibri"/>
                <a:ea typeface="ＭＳ Ｐゴシック"/>
                <a:cs typeface="+mn-cs"/>
              </a:rPr>
              <a:t>Landslide</a:t>
            </a:r>
            <a:r>
              <a:rPr lang="en-US" dirty="0" smtClean="0"/>
              <a:t> </a:t>
            </a:r>
            <a:endParaRPr lang="en-US" dirty="0"/>
          </a:p>
        </p:txBody>
      </p:sp>
      <p:sp>
        <p:nvSpPr>
          <p:cNvPr id="9" name="Rectangle 8"/>
          <p:cNvSpPr/>
          <p:nvPr/>
        </p:nvSpPr>
        <p:spPr>
          <a:xfrm>
            <a:off x="1022864" y="1254681"/>
            <a:ext cx="1930704" cy="369332"/>
          </a:xfrm>
          <a:prstGeom prst="rect">
            <a:avLst/>
          </a:prstGeom>
        </p:spPr>
        <p:txBody>
          <a:bodyPr wrap="square">
            <a:spAutoFit/>
          </a:bodyPr>
          <a:lstStyle/>
          <a:p>
            <a:pPr marL="342900" lvl="0" indent="-342900" algn="ctr" fontAlgn="auto">
              <a:spcBef>
                <a:spcPct val="20000"/>
              </a:spcBef>
              <a:spcAft>
                <a:spcPts val="0"/>
              </a:spcAft>
            </a:pPr>
            <a:r>
              <a:rPr lang="en-US" dirty="0" smtClean="0"/>
              <a:t>Scheme</a:t>
            </a:r>
            <a:endParaRPr lang="en-US" dirty="0" smtClean="0"/>
          </a:p>
        </p:txBody>
      </p:sp>
      <p:sp>
        <p:nvSpPr>
          <p:cNvPr id="10" name="Rectangle 9"/>
          <p:cNvSpPr/>
          <p:nvPr/>
        </p:nvSpPr>
        <p:spPr>
          <a:xfrm>
            <a:off x="5882009" y="1254681"/>
            <a:ext cx="1930704" cy="369332"/>
          </a:xfrm>
          <a:prstGeom prst="rect">
            <a:avLst/>
          </a:prstGeom>
        </p:spPr>
        <p:txBody>
          <a:bodyPr wrap="square">
            <a:spAutoFit/>
          </a:bodyPr>
          <a:lstStyle/>
          <a:p>
            <a:pPr marL="342900" lvl="0" indent="-342900" algn="ctr" fontAlgn="auto">
              <a:spcBef>
                <a:spcPct val="20000"/>
              </a:spcBef>
              <a:spcAft>
                <a:spcPts val="0"/>
              </a:spcAft>
            </a:pPr>
            <a:r>
              <a:rPr lang="en-US" dirty="0" smtClean="0"/>
              <a:t>Original</a:t>
            </a:r>
          </a:p>
        </p:txBody>
      </p:sp>
      <p:sp>
        <p:nvSpPr>
          <p:cNvPr id="11" name="Rectangle 10"/>
          <p:cNvSpPr/>
          <p:nvPr/>
        </p:nvSpPr>
        <p:spPr>
          <a:xfrm>
            <a:off x="1167414" y="5233988"/>
            <a:ext cx="1930704" cy="369332"/>
          </a:xfrm>
          <a:prstGeom prst="rect">
            <a:avLst/>
          </a:prstGeom>
        </p:spPr>
        <p:txBody>
          <a:bodyPr wrap="square">
            <a:spAutoFit/>
          </a:bodyPr>
          <a:lstStyle/>
          <a:p>
            <a:pPr marL="342900" lvl="0" indent="-342900" algn="ctr" fontAlgn="auto">
              <a:spcBef>
                <a:spcPct val="20000"/>
              </a:spcBef>
              <a:spcAft>
                <a:spcPts val="0"/>
              </a:spcAft>
            </a:pPr>
            <a:r>
              <a:rPr lang="en-US" dirty="0" smtClean="0"/>
              <a:t>Random Walk</a:t>
            </a:r>
          </a:p>
        </p:txBody>
      </p:sp>
      <p:sp>
        <p:nvSpPr>
          <p:cNvPr id="12" name="Rectangle 11"/>
          <p:cNvSpPr/>
          <p:nvPr/>
        </p:nvSpPr>
        <p:spPr>
          <a:xfrm>
            <a:off x="5882009" y="5233988"/>
            <a:ext cx="1930704" cy="369332"/>
          </a:xfrm>
          <a:prstGeom prst="rect">
            <a:avLst/>
          </a:prstGeom>
        </p:spPr>
        <p:txBody>
          <a:bodyPr wrap="square">
            <a:spAutoFit/>
          </a:bodyPr>
          <a:lstStyle/>
          <a:p>
            <a:pPr marL="342900" lvl="0" indent="-342900" algn="ctr" fontAlgn="auto">
              <a:spcBef>
                <a:spcPct val="20000"/>
              </a:spcBef>
              <a:spcAft>
                <a:spcPts val="0"/>
              </a:spcAft>
            </a:pPr>
            <a:r>
              <a:rPr lang="en-US" dirty="0" smtClean="0"/>
              <a:t>Gaussian</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landslide_e.png"/>
          <p:cNvPicPr>
            <a:picLocks noGrp="1" noChangeAspect="1"/>
          </p:cNvPicPr>
          <p:nvPr isPhoto="1"/>
        </p:nvPicPr>
        <p:blipFill>
          <a:blip r:embed="rId2">
            <a:lum/>
          </a:blip>
          <a:stretch>
            <a:fillRect/>
          </a:stretch>
        </p:blipFill>
        <p:spPr>
          <a:xfrm>
            <a:off x="0" y="1624013"/>
            <a:ext cx="9144000" cy="3609975"/>
          </a:xfrm>
          <a:prstGeom prst="rect">
            <a:avLst/>
          </a:prstGeom>
          <a:noFill/>
          <a:ln>
            <a:noFill/>
          </a:ln>
        </p:spPr>
      </p:pic>
      <p:sp>
        <p:nvSpPr>
          <p:cNvPr id="4" name="Title 3"/>
          <p:cNvSpPr>
            <a:spLocks noGrp="1"/>
          </p:cNvSpPr>
          <p:nvPr>
            <p:ph type="title" idx="4294967295"/>
          </p:nvPr>
        </p:nvSpPr>
        <p:spPr/>
        <p:txBody>
          <a:bodyPr/>
          <a:lstStyle/>
          <a:p>
            <a:r>
              <a:rPr lang="en-US" sz="4400" b="0" i="0" kern="1200" spc="0" baseline="0" dirty="0" smtClean="0">
                <a:solidFill>
                  <a:schemeClr val="tx1"/>
                </a:solidFill>
                <a:latin typeface="Calibri"/>
                <a:ea typeface="ＭＳ Ｐゴシック"/>
                <a:cs typeface="+mn-cs"/>
              </a:rPr>
              <a:t>Landslide</a:t>
            </a:r>
            <a:r>
              <a:rPr lang="en-US" dirty="0" smtClean="0"/>
              <a:t> </a:t>
            </a:r>
            <a:endParaRPr lang="en-US" dirty="0"/>
          </a:p>
        </p:txBody>
      </p:sp>
      <p:sp>
        <p:nvSpPr>
          <p:cNvPr id="5" name="Rectangle 4"/>
          <p:cNvSpPr/>
          <p:nvPr/>
        </p:nvSpPr>
        <p:spPr>
          <a:xfrm>
            <a:off x="1022864" y="1254681"/>
            <a:ext cx="1930704" cy="369332"/>
          </a:xfrm>
          <a:prstGeom prst="rect">
            <a:avLst/>
          </a:prstGeom>
        </p:spPr>
        <p:txBody>
          <a:bodyPr wrap="square">
            <a:spAutoFit/>
          </a:bodyPr>
          <a:lstStyle/>
          <a:p>
            <a:pPr marL="342900" lvl="0" indent="-342900" algn="ctr" fontAlgn="auto">
              <a:spcBef>
                <a:spcPct val="20000"/>
              </a:spcBef>
              <a:spcAft>
                <a:spcPts val="0"/>
              </a:spcAft>
            </a:pPr>
            <a:r>
              <a:rPr lang="en-US" dirty="0" smtClean="0"/>
              <a:t>Scheme</a:t>
            </a:r>
            <a:endParaRPr lang="en-US" dirty="0" smtClean="0"/>
          </a:p>
        </p:txBody>
      </p:sp>
      <p:sp>
        <p:nvSpPr>
          <p:cNvPr id="6" name="Rectangle 5"/>
          <p:cNvSpPr/>
          <p:nvPr/>
        </p:nvSpPr>
        <p:spPr>
          <a:xfrm>
            <a:off x="5882009" y="1254681"/>
            <a:ext cx="1930704" cy="369332"/>
          </a:xfrm>
          <a:prstGeom prst="rect">
            <a:avLst/>
          </a:prstGeom>
        </p:spPr>
        <p:txBody>
          <a:bodyPr wrap="square">
            <a:spAutoFit/>
          </a:bodyPr>
          <a:lstStyle/>
          <a:p>
            <a:pPr marL="342900" lvl="0" indent="-342900" algn="ctr" fontAlgn="auto">
              <a:spcBef>
                <a:spcPct val="20000"/>
              </a:spcBef>
              <a:spcAft>
                <a:spcPts val="0"/>
              </a:spcAft>
            </a:pPr>
            <a:r>
              <a:rPr lang="en-US" dirty="0" smtClean="0"/>
              <a:t>Original</a:t>
            </a:r>
          </a:p>
        </p:txBody>
      </p:sp>
      <p:sp>
        <p:nvSpPr>
          <p:cNvPr id="7" name="Rectangle 6"/>
          <p:cNvSpPr/>
          <p:nvPr/>
        </p:nvSpPr>
        <p:spPr>
          <a:xfrm>
            <a:off x="1167414" y="5233988"/>
            <a:ext cx="1930704" cy="369332"/>
          </a:xfrm>
          <a:prstGeom prst="rect">
            <a:avLst/>
          </a:prstGeom>
        </p:spPr>
        <p:txBody>
          <a:bodyPr wrap="square">
            <a:spAutoFit/>
          </a:bodyPr>
          <a:lstStyle/>
          <a:p>
            <a:pPr marL="342900" lvl="0" indent="-342900" algn="ctr" fontAlgn="auto">
              <a:spcBef>
                <a:spcPct val="20000"/>
              </a:spcBef>
              <a:spcAft>
                <a:spcPts val="0"/>
              </a:spcAft>
            </a:pPr>
            <a:r>
              <a:rPr lang="en-US" dirty="0" smtClean="0"/>
              <a:t>Random Walk</a:t>
            </a:r>
          </a:p>
        </p:txBody>
      </p:sp>
      <p:sp>
        <p:nvSpPr>
          <p:cNvPr id="8" name="Rectangle 7"/>
          <p:cNvSpPr/>
          <p:nvPr/>
        </p:nvSpPr>
        <p:spPr>
          <a:xfrm>
            <a:off x="5882009" y="5233988"/>
            <a:ext cx="1930704" cy="369332"/>
          </a:xfrm>
          <a:prstGeom prst="rect">
            <a:avLst/>
          </a:prstGeom>
        </p:spPr>
        <p:txBody>
          <a:bodyPr wrap="square">
            <a:spAutoFit/>
          </a:bodyPr>
          <a:lstStyle/>
          <a:p>
            <a:pPr marL="342900" lvl="0" indent="-342900" algn="ctr" fontAlgn="auto">
              <a:spcBef>
                <a:spcPct val="20000"/>
              </a:spcBef>
              <a:spcAft>
                <a:spcPts val="0"/>
              </a:spcAft>
            </a:pPr>
            <a:r>
              <a:rPr lang="en-US" dirty="0" smtClean="0"/>
              <a:t>Gaussian</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srcRect/>
          <a:stretch>
            <a:fillRect/>
          </a:stretch>
        </p:blipFill>
        <p:spPr bwMode="auto">
          <a:xfrm rot="16200000">
            <a:off x="2748598" y="2928301"/>
            <a:ext cx="3102885" cy="3137749"/>
          </a:xfrm>
          <a:prstGeom prst="rect">
            <a:avLst/>
          </a:prstGeom>
          <a:noFill/>
          <a:ln w="12700" cap="flat">
            <a:noFill/>
            <a:miter lim="800000"/>
            <a:headEnd/>
            <a:tailEnd/>
          </a:ln>
        </p:spPr>
      </p:pic>
      <p:pic>
        <p:nvPicPr>
          <p:cNvPr id="3" name="Picture 3"/>
          <p:cNvPicPr>
            <a:picLocks noChangeAspect="1" noChangeArrowheads="1"/>
          </p:cNvPicPr>
          <p:nvPr/>
        </p:nvPicPr>
        <p:blipFill>
          <a:blip r:embed="rId3"/>
          <a:srcRect/>
          <a:stretch>
            <a:fillRect/>
          </a:stretch>
        </p:blipFill>
        <p:spPr bwMode="auto">
          <a:xfrm rot="16200000">
            <a:off x="5880322" y="2934327"/>
            <a:ext cx="3102885" cy="3125699"/>
          </a:xfrm>
          <a:prstGeom prst="rect">
            <a:avLst/>
          </a:prstGeom>
          <a:noFill/>
          <a:ln w="12700" cap="flat">
            <a:noFill/>
            <a:miter lim="800000"/>
            <a:headEnd/>
            <a:tailEnd/>
          </a:ln>
        </p:spPr>
      </p:pic>
      <p:pic>
        <p:nvPicPr>
          <p:cNvPr id="4" name="Picture 4"/>
          <p:cNvPicPr>
            <a:picLocks noChangeAspect="1" noChangeArrowheads="1"/>
          </p:cNvPicPr>
          <p:nvPr/>
        </p:nvPicPr>
        <p:blipFill>
          <a:blip r:embed="rId4"/>
          <a:srcRect/>
          <a:stretch>
            <a:fillRect/>
          </a:stretch>
        </p:blipFill>
        <p:spPr bwMode="auto">
          <a:xfrm rot="16200000">
            <a:off x="176288" y="607422"/>
            <a:ext cx="2338311" cy="2338311"/>
          </a:xfrm>
          <a:prstGeom prst="rect">
            <a:avLst/>
          </a:prstGeom>
          <a:noFill/>
          <a:ln w="12700" cap="flat">
            <a:noFill/>
            <a:miter lim="800000"/>
            <a:headEnd/>
            <a:tailEnd/>
          </a:ln>
        </p:spPr>
      </p:pic>
      <p:sp>
        <p:nvSpPr>
          <p:cNvPr id="5" name="CaixaDeTexto 5"/>
          <p:cNvSpPr txBox="1"/>
          <p:nvPr/>
        </p:nvSpPr>
        <p:spPr>
          <a:xfrm>
            <a:off x="106172" y="3962400"/>
            <a:ext cx="2624991" cy="369332"/>
          </a:xfrm>
          <a:prstGeom prst="rect">
            <a:avLst/>
          </a:prstGeom>
          <a:noFill/>
        </p:spPr>
        <p:txBody>
          <a:bodyPr wrap="square" rtlCol="0">
            <a:spAutoFit/>
          </a:bodyPr>
          <a:lstStyle/>
          <a:p>
            <a:pPr algn="ctr"/>
            <a:r>
              <a:rPr lang="pt-BR" dirty="0" smtClean="0"/>
              <a:t>Original</a:t>
            </a:r>
            <a:endParaRPr lang="en-US" dirty="0"/>
          </a:p>
        </p:txBody>
      </p:sp>
      <p:sp>
        <p:nvSpPr>
          <p:cNvPr id="6" name="CaixaDeTexto 5"/>
          <p:cNvSpPr txBox="1"/>
          <p:nvPr/>
        </p:nvSpPr>
        <p:spPr>
          <a:xfrm>
            <a:off x="6170687" y="6048618"/>
            <a:ext cx="2624991" cy="369332"/>
          </a:xfrm>
          <a:prstGeom prst="rect">
            <a:avLst/>
          </a:prstGeom>
          <a:noFill/>
        </p:spPr>
        <p:txBody>
          <a:bodyPr wrap="square" rtlCol="0">
            <a:spAutoFit/>
          </a:bodyPr>
          <a:lstStyle/>
          <a:p>
            <a:pPr algn="ctr"/>
            <a:r>
              <a:rPr lang="pt-BR" dirty="0" err="1" smtClean="0"/>
              <a:t>Scale</a:t>
            </a:r>
            <a:r>
              <a:rPr lang="pt-BR" dirty="0" smtClean="0"/>
              <a:t> n=100</a:t>
            </a:r>
            <a:endParaRPr lang="en-US" dirty="0"/>
          </a:p>
        </p:txBody>
      </p:sp>
      <p:sp>
        <p:nvSpPr>
          <p:cNvPr id="7" name="Rectangle 6"/>
          <p:cNvSpPr/>
          <p:nvPr/>
        </p:nvSpPr>
        <p:spPr>
          <a:xfrm>
            <a:off x="176288" y="607421"/>
            <a:ext cx="2338311" cy="6762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p:txBody>
          <a:bodyPr/>
          <a:lstStyle/>
          <a:p>
            <a:r>
              <a:rPr lang="en-US" dirty="0" smtClean="0"/>
              <a:t>Wall Jet (PIV)</a:t>
            </a:r>
            <a:endParaRPr lang="en-US" dirty="0"/>
          </a:p>
        </p:txBody>
      </p:sp>
      <p:sp>
        <p:nvSpPr>
          <p:cNvPr id="13" name="CaixaDeTexto 5"/>
          <p:cNvSpPr txBox="1"/>
          <p:nvPr/>
        </p:nvSpPr>
        <p:spPr>
          <a:xfrm>
            <a:off x="3021087" y="6016352"/>
            <a:ext cx="2624991" cy="369332"/>
          </a:xfrm>
          <a:prstGeom prst="rect">
            <a:avLst/>
          </a:prstGeom>
          <a:noFill/>
        </p:spPr>
        <p:txBody>
          <a:bodyPr wrap="square" rtlCol="0">
            <a:spAutoFit/>
          </a:bodyPr>
          <a:lstStyle/>
          <a:p>
            <a:pPr algn="ctr"/>
            <a:r>
              <a:rPr lang="pt-BR" dirty="0" err="1" smtClean="0"/>
              <a:t>Scale</a:t>
            </a:r>
            <a:r>
              <a:rPr lang="pt-BR" dirty="0" smtClean="0"/>
              <a:t> n</a:t>
            </a:r>
            <a:r>
              <a:rPr lang="pt-BR" dirty="0" smtClean="0"/>
              <a:t>=30</a:t>
            </a:r>
            <a:endParaRPr lang="en-US" dirty="0"/>
          </a:p>
        </p:txBody>
      </p:sp>
      <p:sp>
        <p:nvSpPr>
          <p:cNvPr id="14" name="Text Placeholder 7"/>
          <p:cNvSpPr txBox="1">
            <a:spLocks/>
          </p:cNvSpPr>
          <p:nvPr/>
        </p:nvSpPr>
        <p:spPr>
          <a:xfrm>
            <a:off x="3278560" y="1997032"/>
            <a:ext cx="4770783" cy="720154"/>
          </a:xfrm>
          <a:prstGeom prst="rect">
            <a:avLst/>
          </a:prstGeom>
        </p:spPr>
        <p:txBody>
          <a:bodyPr vert="horz" lIns="91440" tIns="45720" rIns="91440" bIns="45720" rtlCol="0">
            <a:normAutofit/>
          </a:bodyPr>
          <a:lstStyle/>
          <a:p>
            <a:pPr marL="342900" marR="0" lvl="0" indent="-34290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smtClean="0">
                <a:ln>
                  <a:noFill/>
                </a:ln>
                <a:solidFill>
                  <a:schemeClr val="tx1"/>
                </a:solidFill>
                <a:effectLst/>
                <a:uLnTx/>
                <a:uFillTx/>
                <a:latin typeface="+mn-lt"/>
                <a:ea typeface="+mn-ea"/>
                <a:cs typeface="+mn-cs"/>
              </a:rPr>
              <a:t>Delicate Tradeoff</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Topology-aware filtering</a:t>
            </a:r>
            <a:endParaRPr lang="en-US" dirty="0"/>
          </a:p>
        </p:txBody>
      </p:sp>
      <p:sp>
        <p:nvSpPr>
          <p:cNvPr id="3" name="Rectangle 2"/>
          <p:cNvSpPr/>
          <p:nvPr/>
        </p:nvSpPr>
        <p:spPr>
          <a:xfrm>
            <a:off x="0" y="5655719"/>
            <a:ext cx="9143999" cy="369332"/>
          </a:xfrm>
          <a:prstGeom prst="rect">
            <a:avLst/>
          </a:prstGeom>
        </p:spPr>
        <p:txBody>
          <a:bodyPr wrap="square">
            <a:spAutoFit/>
          </a:bodyPr>
          <a:lstStyle/>
          <a:p>
            <a:pPr marL="342900" lvl="0" indent="-342900" algn="ctr" fontAlgn="auto">
              <a:spcBef>
                <a:spcPct val="20000"/>
              </a:spcBef>
              <a:spcAft>
                <a:spcPts val="0"/>
              </a:spcAft>
            </a:pPr>
            <a:r>
              <a:rPr lang="en-US" dirty="0" smtClean="0"/>
              <a:t>“Topology Aware Vector Field </a:t>
            </a:r>
            <a:r>
              <a:rPr lang="en-US" dirty="0" err="1" smtClean="0"/>
              <a:t>Denoising</a:t>
            </a:r>
            <a:r>
              <a:rPr lang="en-US" dirty="0" smtClean="0"/>
              <a:t>” SIBGRAPI(2010)</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8673" name="Picture 1"/>
          <p:cNvPicPr>
            <a:picLocks noChangeAspect="1" noChangeArrowheads="1"/>
          </p:cNvPicPr>
          <p:nvPr/>
        </p:nvPicPr>
        <p:blipFill>
          <a:blip r:embed="rId2"/>
          <a:srcRect/>
          <a:stretch>
            <a:fillRect/>
          </a:stretch>
        </p:blipFill>
        <p:spPr bwMode="auto">
          <a:xfrm>
            <a:off x="283518" y="1135187"/>
            <a:ext cx="1964531" cy="1955602"/>
          </a:xfrm>
          <a:prstGeom prst="rect">
            <a:avLst/>
          </a:prstGeom>
          <a:noFill/>
          <a:ln w="12700" cap="flat">
            <a:noFill/>
            <a:miter lim="800000"/>
            <a:headEnd/>
            <a:tailEnd/>
          </a:ln>
        </p:spPr>
      </p:pic>
      <p:pic>
        <p:nvPicPr>
          <p:cNvPr id="28675" name="Picture 3"/>
          <p:cNvPicPr>
            <a:picLocks noChangeAspect="1" noChangeArrowheads="1"/>
          </p:cNvPicPr>
          <p:nvPr/>
        </p:nvPicPr>
        <p:blipFill>
          <a:blip r:embed="rId3"/>
          <a:srcRect/>
          <a:stretch>
            <a:fillRect/>
          </a:stretch>
        </p:blipFill>
        <p:spPr bwMode="auto">
          <a:xfrm>
            <a:off x="6627909" y="4293258"/>
            <a:ext cx="1905372" cy="1955602"/>
          </a:xfrm>
          <a:prstGeom prst="rect">
            <a:avLst/>
          </a:prstGeom>
          <a:noFill/>
          <a:ln w="12700" cap="flat">
            <a:noFill/>
            <a:miter lim="800000"/>
            <a:headEnd/>
            <a:tailEnd/>
          </a:ln>
        </p:spPr>
      </p:pic>
      <p:sp>
        <p:nvSpPr>
          <p:cNvPr id="28679" name="AutoShape 7"/>
          <p:cNvSpPr>
            <a:spLocks/>
          </p:cNvSpPr>
          <p:nvPr/>
        </p:nvSpPr>
        <p:spPr bwMode="auto">
          <a:xfrm>
            <a:off x="2555880" y="2552732"/>
            <a:ext cx="669727" cy="160734"/>
          </a:xfrm>
          <a:prstGeom prst="rightArrow">
            <a:avLst>
              <a:gd name="adj1" fmla="val 33333"/>
              <a:gd name="adj2" fmla="val 77778"/>
            </a:avLst>
          </a:prstGeom>
          <a:solidFill>
            <a:srgbClr val="FCFFFF"/>
          </a:solidFill>
          <a:ln w="12700" cap="flat">
            <a:solidFill>
              <a:srgbClr val="C7C7C7"/>
            </a:solidFill>
            <a:prstDash val="solid"/>
            <a:miter lim="800000"/>
            <a:headEnd type="none" w="med" len="med"/>
            <a:tailEnd type="none" w="med" len="med"/>
          </a:ln>
          <a:effectLst>
            <a:outerShdw blurRad="38100" dist="50799" dir="9059997" algn="ctr" rotWithShape="0">
              <a:schemeClr val="bg2">
                <a:alpha val="50000"/>
              </a:schemeClr>
            </a:outerShdw>
          </a:effectLst>
        </p:spPr>
        <p:txBody>
          <a:bodyPr lIns="0" tIns="0" rIns="0" bIns="0">
            <a:prstTxWarp prst="textNoShape">
              <a:avLst/>
            </a:prstTxWarp>
          </a:bodyPr>
          <a:lstStyle/>
          <a:p>
            <a:endParaRPr lang="pt-BR" dirty="0"/>
          </a:p>
        </p:txBody>
      </p:sp>
      <p:sp>
        <p:nvSpPr>
          <p:cNvPr id="28680" name="Rectangle 8"/>
          <p:cNvSpPr>
            <a:spLocks/>
          </p:cNvSpPr>
          <p:nvPr/>
        </p:nvSpPr>
        <p:spPr bwMode="auto">
          <a:xfrm>
            <a:off x="5160804" y="2475756"/>
            <a:ext cx="1467105" cy="323165"/>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sz="2100" dirty="0" smtClean="0">
                <a:ea typeface="Gill Sans" charset="0"/>
                <a:cs typeface="Gill Sans" charset="0"/>
              </a:rPr>
              <a:t>Scale </a:t>
            </a:r>
            <a:r>
              <a:rPr lang="en-US" sz="2100" dirty="0">
                <a:ea typeface="Gill Sans" charset="0"/>
                <a:cs typeface="Gill Sans" charset="0"/>
              </a:rPr>
              <a:t>space</a:t>
            </a:r>
          </a:p>
        </p:txBody>
      </p:sp>
      <p:sp>
        <p:nvSpPr>
          <p:cNvPr id="28681" name="Rectangle 9"/>
          <p:cNvSpPr>
            <a:spLocks/>
          </p:cNvSpPr>
          <p:nvPr/>
        </p:nvSpPr>
        <p:spPr bwMode="auto">
          <a:xfrm>
            <a:off x="457199" y="3171760"/>
            <a:ext cx="1496823" cy="323165"/>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sz="2100" dirty="0">
                <a:ea typeface="Gill Sans" charset="0"/>
                <a:cs typeface="Gill Sans" charset="0"/>
              </a:rPr>
              <a:t>Original field</a:t>
            </a:r>
          </a:p>
        </p:txBody>
      </p:sp>
      <p:sp>
        <p:nvSpPr>
          <p:cNvPr id="28683" name="Rectangle 11"/>
          <p:cNvSpPr>
            <a:spLocks/>
          </p:cNvSpPr>
          <p:nvPr/>
        </p:nvSpPr>
        <p:spPr bwMode="auto">
          <a:xfrm>
            <a:off x="4262684" y="4890427"/>
            <a:ext cx="1796240" cy="323165"/>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sz="2100" dirty="0">
                <a:ea typeface="Gill Sans" charset="0"/>
                <a:cs typeface="Gill Sans" charset="0"/>
              </a:rPr>
              <a:t>Reconstruction</a:t>
            </a:r>
          </a:p>
        </p:txBody>
      </p:sp>
      <p:sp>
        <p:nvSpPr>
          <p:cNvPr id="28684" name="Rectangle 12"/>
          <p:cNvSpPr>
            <a:spLocks/>
          </p:cNvSpPr>
          <p:nvPr/>
        </p:nvSpPr>
        <p:spPr bwMode="auto">
          <a:xfrm>
            <a:off x="6983779" y="3970093"/>
            <a:ext cx="1152565" cy="323165"/>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sz="2100" dirty="0">
                <a:ea typeface="Gill Sans" charset="0"/>
                <a:cs typeface="Gill Sans" charset="0"/>
              </a:rPr>
              <a:t>Final field</a:t>
            </a:r>
          </a:p>
        </p:txBody>
      </p:sp>
      <p:pic>
        <p:nvPicPr>
          <p:cNvPr id="28687" name="Picture 15"/>
          <p:cNvPicPr>
            <a:picLocks noChangeAspect="1" noChangeArrowheads="1"/>
          </p:cNvPicPr>
          <p:nvPr/>
        </p:nvPicPr>
        <p:blipFill>
          <a:blip r:embed="rId4"/>
          <a:srcRect/>
          <a:stretch>
            <a:fillRect/>
          </a:stretch>
        </p:blipFill>
        <p:spPr bwMode="auto">
          <a:xfrm>
            <a:off x="6983779" y="1150814"/>
            <a:ext cx="1357313" cy="1342801"/>
          </a:xfrm>
          <a:prstGeom prst="rect">
            <a:avLst/>
          </a:prstGeom>
          <a:noFill/>
          <a:ln w="25400" cap="flat">
            <a:noFill/>
            <a:miter lim="800000"/>
            <a:headEnd/>
            <a:tailEnd/>
          </a:ln>
        </p:spPr>
      </p:pic>
      <p:pic>
        <p:nvPicPr>
          <p:cNvPr id="28688" name="Picture 16"/>
          <p:cNvPicPr>
            <a:picLocks noChangeAspect="1" noChangeArrowheads="1"/>
          </p:cNvPicPr>
          <p:nvPr/>
        </p:nvPicPr>
        <p:blipFill>
          <a:blip r:embed="rId5"/>
          <a:srcRect/>
          <a:stretch>
            <a:fillRect/>
          </a:stretch>
        </p:blipFill>
        <p:spPr bwMode="auto">
          <a:xfrm>
            <a:off x="5894357" y="1143000"/>
            <a:ext cx="1348383" cy="1341686"/>
          </a:xfrm>
          <a:prstGeom prst="rect">
            <a:avLst/>
          </a:prstGeom>
          <a:noFill/>
          <a:ln w="25400" cap="flat">
            <a:noFill/>
            <a:miter lim="800000"/>
            <a:headEnd/>
            <a:tailEnd/>
          </a:ln>
        </p:spPr>
      </p:pic>
      <p:pic>
        <p:nvPicPr>
          <p:cNvPr id="28689" name="Picture 17"/>
          <p:cNvPicPr>
            <a:picLocks noChangeAspect="1" noChangeArrowheads="1"/>
          </p:cNvPicPr>
          <p:nvPr/>
        </p:nvPicPr>
        <p:blipFill>
          <a:blip r:embed="rId6"/>
          <a:srcRect/>
          <a:stretch>
            <a:fillRect/>
          </a:stretch>
        </p:blipFill>
        <p:spPr bwMode="auto">
          <a:xfrm>
            <a:off x="4685501" y="1135187"/>
            <a:ext cx="1348383" cy="1340569"/>
          </a:xfrm>
          <a:prstGeom prst="rect">
            <a:avLst/>
          </a:prstGeom>
          <a:noFill/>
          <a:ln w="25400" cap="flat">
            <a:noFill/>
            <a:miter lim="800000"/>
            <a:headEnd/>
            <a:tailEnd/>
          </a:ln>
        </p:spPr>
      </p:pic>
      <p:pic>
        <p:nvPicPr>
          <p:cNvPr id="28690" name="Picture 18"/>
          <p:cNvPicPr>
            <a:picLocks noChangeAspect="1" noChangeArrowheads="1"/>
          </p:cNvPicPr>
          <p:nvPr/>
        </p:nvPicPr>
        <p:blipFill>
          <a:blip r:embed="rId7"/>
          <a:srcRect/>
          <a:stretch>
            <a:fillRect/>
          </a:stretch>
        </p:blipFill>
        <p:spPr bwMode="auto">
          <a:xfrm>
            <a:off x="3561477" y="1136302"/>
            <a:ext cx="1359545" cy="1348383"/>
          </a:xfrm>
          <a:prstGeom prst="rect">
            <a:avLst/>
          </a:prstGeom>
          <a:noFill/>
          <a:ln w="25400" cap="flat">
            <a:noFill/>
            <a:miter lim="800000"/>
            <a:headEnd/>
            <a:tailEnd/>
          </a:ln>
        </p:spPr>
      </p:pic>
      <p:sp>
        <p:nvSpPr>
          <p:cNvPr id="21" name="Title 1"/>
          <p:cNvSpPr>
            <a:spLocks noGrp="1"/>
          </p:cNvSpPr>
          <p:nvPr>
            <p:ph type="title"/>
          </p:nvPr>
        </p:nvSpPr>
        <p:spPr>
          <a:xfrm>
            <a:off x="457200" y="0"/>
            <a:ext cx="8229600" cy="1143000"/>
          </a:xfrm>
        </p:spPr>
        <p:txBody>
          <a:bodyPr>
            <a:normAutofit/>
          </a:bodyPr>
          <a:lstStyle/>
          <a:p>
            <a:r>
              <a:rPr lang="en-US" dirty="0" smtClean="0"/>
              <a:t>Topology Aware Filtering</a:t>
            </a:r>
            <a:endParaRPr lang="en-US" dirty="0"/>
          </a:p>
        </p:txBody>
      </p:sp>
      <p:pic>
        <p:nvPicPr>
          <p:cNvPr id="22" name="Picture 21" descr="1195445301811339265dagobert83_female_user_icon.svg.hi.png"/>
          <p:cNvPicPr>
            <a:picLocks noChangeAspect="1"/>
          </p:cNvPicPr>
          <p:nvPr/>
        </p:nvPicPr>
        <p:blipFill>
          <a:blip r:embed="rId8"/>
          <a:stretch>
            <a:fillRect/>
          </a:stretch>
        </p:blipFill>
        <p:spPr>
          <a:xfrm>
            <a:off x="457199" y="4525239"/>
            <a:ext cx="1693831" cy="1698174"/>
          </a:xfrm>
          <a:prstGeom prst="rect">
            <a:avLst/>
          </a:prstGeom>
        </p:spPr>
      </p:pic>
      <p:sp>
        <p:nvSpPr>
          <p:cNvPr id="23" name="AutoShape 7"/>
          <p:cNvSpPr>
            <a:spLocks/>
          </p:cNvSpPr>
          <p:nvPr/>
        </p:nvSpPr>
        <p:spPr bwMode="auto">
          <a:xfrm>
            <a:off x="4262684" y="5213591"/>
            <a:ext cx="2025859" cy="332227"/>
          </a:xfrm>
          <a:prstGeom prst="rightArrow">
            <a:avLst>
              <a:gd name="adj1" fmla="val 33333"/>
              <a:gd name="adj2" fmla="val 77778"/>
            </a:avLst>
          </a:prstGeom>
          <a:solidFill>
            <a:srgbClr val="FCFFFF"/>
          </a:solidFill>
          <a:ln w="12700" cap="flat">
            <a:solidFill>
              <a:srgbClr val="C7C7C7"/>
            </a:solidFill>
            <a:prstDash val="solid"/>
            <a:miter lim="800000"/>
            <a:headEnd type="none" w="med" len="med"/>
            <a:tailEnd type="none" w="med" len="med"/>
          </a:ln>
          <a:effectLst>
            <a:outerShdw blurRad="38100" dist="50799" dir="9059997" algn="ctr" rotWithShape="0">
              <a:schemeClr val="bg2">
                <a:alpha val="50000"/>
              </a:schemeClr>
            </a:outerShdw>
          </a:effectLst>
        </p:spPr>
        <p:txBody>
          <a:bodyPr lIns="0" tIns="0" rIns="0" bIns="0">
            <a:prstTxWarp prst="textNoShape">
              <a:avLst/>
            </a:prstTxWarp>
          </a:bodyPr>
          <a:lstStyle/>
          <a:p>
            <a:endParaRPr lang="pt-BR" dirty="0"/>
          </a:p>
        </p:txBody>
      </p:sp>
      <p:sp>
        <p:nvSpPr>
          <p:cNvPr id="24" name="AutoShape 7"/>
          <p:cNvSpPr>
            <a:spLocks/>
          </p:cNvSpPr>
          <p:nvPr/>
        </p:nvSpPr>
        <p:spPr bwMode="auto">
          <a:xfrm rot="8422411">
            <a:off x="3085400" y="3498965"/>
            <a:ext cx="2354567" cy="442201"/>
          </a:xfrm>
          <a:prstGeom prst="rightArrow">
            <a:avLst>
              <a:gd name="adj1" fmla="val 33333"/>
              <a:gd name="adj2" fmla="val 77778"/>
            </a:avLst>
          </a:prstGeom>
          <a:solidFill>
            <a:srgbClr val="FCFFFF"/>
          </a:solidFill>
          <a:ln w="12700" cap="flat">
            <a:solidFill>
              <a:srgbClr val="C7C7C7"/>
            </a:solidFill>
            <a:prstDash val="solid"/>
            <a:miter lim="800000"/>
            <a:headEnd type="none" w="med" len="med"/>
            <a:tailEnd type="none" w="med" len="med"/>
          </a:ln>
          <a:effectLst>
            <a:outerShdw blurRad="38100" dist="50799" dir="9059997" algn="ctr" rotWithShape="0">
              <a:schemeClr val="bg2">
                <a:alpha val="50000"/>
              </a:schemeClr>
            </a:outerShdw>
          </a:effectLst>
        </p:spPr>
        <p:txBody>
          <a:bodyPr lIns="0" tIns="0" rIns="0" bIns="0">
            <a:prstTxWarp prst="textNoShape">
              <a:avLst/>
            </a:prstTxWarp>
          </a:bodyPr>
          <a:lstStyle/>
          <a:p>
            <a:endParaRPr lang="pt-BR" dirty="0"/>
          </a:p>
        </p:txBody>
      </p:sp>
      <p:sp>
        <p:nvSpPr>
          <p:cNvPr id="25" name="Rectangle 8"/>
          <p:cNvSpPr>
            <a:spLocks/>
          </p:cNvSpPr>
          <p:nvPr/>
        </p:nvSpPr>
        <p:spPr bwMode="auto">
          <a:xfrm rot="19212228">
            <a:off x="2872035" y="3303316"/>
            <a:ext cx="2200460" cy="323165"/>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sz="2100" dirty="0" smtClean="0">
                <a:ea typeface="Gill Sans" charset="0"/>
                <a:cs typeface="Gill Sans" charset="0"/>
              </a:rPr>
              <a:t>Global Information</a:t>
            </a:r>
            <a:endParaRPr lang="en-US" sz="2100" dirty="0">
              <a:ea typeface="Gill Sans" charset="0"/>
              <a:cs typeface="Gill Sans" charset="0"/>
            </a:endParaRPr>
          </a:p>
        </p:txBody>
      </p:sp>
      <p:pic>
        <p:nvPicPr>
          <p:cNvPr id="26" name="Picture 2"/>
          <p:cNvPicPr>
            <a:picLocks noChangeAspect="1" noChangeArrowheads="1"/>
          </p:cNvPicPr>
          <p:nvPr/>
        </p:nvPicPr>
        <p:blipFill>
          <a:blip r:embed="rId9"/>
          <a:srcRect/>
          <a:stretch>
            <a:fillRect/>
          </a:stretch>
        </p:blipFill>
        <p:spPr bwMode="auto">
          <a:xfrm>
            <a:off x="2248049" y="4636534"/>
            <a:ext cx="1631026" cy="1612326"/>
          </a:xfrm>
          <a:prstGeom prst="rect">
            <a:avLst/>
          </a:prstGeom>
          <a:noFill/>
          <a:ln w="12700" cap="flat">
            <a:noFill/>
            <a:miter lim="800000"/>
            <a:headEnd/>
            <a:tailEnd/>
          </a:ln>
        </p:spPr>
      </p:pic>
      <p:sp>
        <p:nvSpPr>
          <p:cNvPr id="27" name="Rectangle 11"/>
          <p:cNvSpPr>
            <a:spLocks/>
          </p:cNvSpPr>
          <p:nvPr/>
        </p:nvSpPr>
        <p:spPr bwMode="auto">
          <a:xfrm>
            <a:off x="1126416" y="6248860"/>
            <a:ext cx="2243265" cy="323165"/>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sz="2100" dirty="0" smtClean="0">
                <a:ea typeface="Gill Sans" charset="0"/>
                <a:cs typeface="Gill Sans" charset="0"/>
              </a:rPr>
              <a:t>Adapt scale locally</a:t>
            </a:r>
            <a:endParaRPr lang="en-US" sz="2100" dirty="0">
              <a:ea typeface="Gill Sans" charset="0"/>
              <a:cs typeface="Gill Sans" charset="0"/>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Scale</a:t>
            </a:r>
            <a:r>
              <a:rPr lang="pt-BR" dirty="0" smtClean="0"/>
              <a:t> </a:t>
            </a:r>
            <a:r>
              <a:rPr lang="pt-BR" dirty="0" err="1" smtClean="0"/>
              <a:t>Space</a:t>
            </a:r>
            <a:endParaRPr lang="pt-BR" dirty="0"/>
          </a:p>
        </p:txBody>
      </p:sp>
      <p:pic>
        <p:nvPicPr>
          <p:cNvPr id="3" name="Picture 2" descr="sslenna.jpg"/>
          <p:cNvPicPr>
            <a:picLocks noChangeAspect="1"/>
          </p:cNvPicPr>
          <p:nvPr/>
        </p:nvPicPr>
        <p:blipFill>
          <a:blip r:embed="rId2"/>
          <a:stretch>
            <a:fillRect/>
          </a:stretch>
        </p:blipFill>
        <p:spPr>
          <a:xfrm>
            <a:off x="845895" y="1458919"/>
            <a:ext cx="2544544" cy="2544543"/>
          </a:xfrm>
          <a:prstGeom prst="rect">
            <a:avLst/>
          </a:prstGeom>
        </p:spPr>
      </p:pic>
      <p:pic>
        <p:nvPicPr>
          <p:cNvPr id="6" name="Picture 5" descr="smoothing-skull.png"/>
          <p:cNvPicPr>
            <a:picLocks noChangeAspect="1"/>
          </p:cNvPicPr>
          <p:nvPr/>
        </p:nvPicPr>
        <p:blipFill>
          <a:blip r:embed="rId3"/>
          <a:stretch>
            <a:fillRect/>
          </a:stretch>
        </p:blipFill>
        <p:spPr>
          <a:xfrm>
            <a:off x="4146067" y="2500884"/>
            <a:ext cx="4348326" cy="1390095"/>
          </a:xfrm>
          <a:prstGeom prst="rect">
            <a:avLst/>
          </a:prstGeom>
        </p:spPr>
      </p:pic>
      <p:sp>
        <p:nvSpPr>
          <p:cNvPr id="8" name="TextBox 7"/>
          <p:cNvSpPr txBox="1"/>
          <p:nvPr/>
        </p:nvSpPr>
        <p:spPr>
          <a:xfrm>
            <a:off x="3891808" y="1458919"/>
            <a:ext cx="4602585" cy="523220"/>
          </a:xfrm>
          <a:prstGeom prst="rect">
            <a:avLst/>
          </a:prstGeom>
          <a:noFill/>
        </p:spPr>
        <p:txBody>
          <a:bodyPr wrap="square" rtlCol="0">
            <a:spAutoFit/>
          </a:bodyPr>
          <a:lstStyle/>
          <a:p>
            <a:r>
              <a:rPr lang="en-US" sz="2800" dirty="0" smtClean="0"/>
              <a:t>Hierarchical Representation</a:t>
            </a:r>
            <a:endParaRPr lang="en-US" sz="2800" dirty="0"/>
          </a:p>
        </p:txBody>
      </p:sp>
      <p:pic>
        <p:nvPicPr>
          <p:cNvPr id="9" name="Picture 8" descr="smoothing-elephant.png"/>
          <p:cNvPicPr>
            <a:picLocks noChangeAspect="1"/>
          </p:cNvPicPr>
          <p:nvPr/>
        </p:nvPicPr>
        <p:blipFill>
          <a:blip r:embed="rId4"/>
          <a:stretch>
            <a:fillRect/>
          </a:stretch>
        </p:blipFill>
        <p:spPr>
          <a:xfrm>
            <a:off x="1497028" y="4239905"/>
            <a:ext cx="6046121" cy="1850379"/>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Field Scale Space</a:t>
            </a:r>
            <a:endParaRPr lang="en-US" dirty="0"/>
          </a:p>
        </p:txBody>
      </p:sp>
      <p:pic>
        <p:nvPicPr>
          <p:cNvPr id="3" name="Picture 4"/>
          <p:cNvPicPr>
            <a:picLocks noChangeAspect="1" noChangeArrowheads="1"/>
          </p:cNvPicPr>
          <p:nvPr/>
        </p:nvPicPr>
        <p:blipFill>
          <a:blip r:embed="rId3"/>
          <a:srcRect/>
          <a:stretch>
            <a:fillRect/>
          </a:stretch>
        </p:blipFill>
        <p:spPr bwMode="auto">
          <a:xfrm>
            <a:off x="0" y="1945466"/>
            <a:ext cx="2121721" cy="2122889"/>
          </a:xfrm>
          <a:prstGeom prst="rect">
            <a:avLst/>
          </a:prstGeom>
          <a:noFill/>
          <a:ln w="12700" cap="flat">
            <a:noFill/>
            <a:miter lim="800000"/>
            <a:headEnd/>
            <a:tailEnd/>
          </a:ln>
          <a:effectLst>
            <a:outerShdw blurRad="101600" dist="114299" dir="2999997" algn="ctr" rotWithShape="0">
              <a:srgbClr val="2E2E2E">
                <a:alpha val="50000"/>
              </a:srgbClr>
            </a:outerShdw>
          </a:effectLst>
        </p:spPr>
      </p:pic>
      <p:pic>
        <p:nvPicPr>
          <p:cNvPr id="4" name="Picture 5"/>
          <p:cNvPicPr>
            <a:picLocks noChangeAspect="1" noChangeArrowheads="1"/>
          </p:cNvPicPr>
          <p:nvPr/>
        </p:nvPicPr>
        <p:blipFill>
          <a:blip r:embed="rId4"/>
          <a:srcRect/>
          <a:stretch>
            <a:fillRect/>
          </a:stretch>
        </p:blipFill>
        <p:spPr bwMode="auto">
          <a:xfrm>
            <a:off x="2302426" y="1945466"/>
            <a:ext cx="2141759" cy="2122889"/>
          </a:xfrm>
          <a:prstGeom prst="rect">
            <a:avLst/>
          </a:prstGeom>
          <a:noFill/>
          <a:ln w="12700" cap="flat">
            <a:noFill/>
            <a:miter lim="800000"/>
            <a:headEnd/>
            <a:tailEnd/>
          </a:ln>
          <a:effectLst>
            <a:outerShdw blurRad="101600" dist="114299" dir="2999997" algn="ctr" rotWithShape="0">
              <a:srgbClr val="2E2E2E">
                <a:alpha val="50000"/>
              </a:srgbClr>
            </a:outerShdw>
          </a:effectLst>
        </p:spPr>
      </p:pic>
      <p:pic>
        <p:nvPicPr>
          <p:cNvPr id="5" name="Picture 6"/>
          <p:cNvPicPr>
            <a:picLocks noChangeAspect="1" noChangeArrowheads="1"/>
          </p:cNvPicPr>
          <p:nvPr/>
        </p:nvPicPr>
        <p:blipFill>
          <a:blip r:embed="rId5"/>
          <a:srcRect/>
          <a:stretch>
            <a:fillRect/>
          </a:stretch>
        </p:blipFill>
        <p:spPr bwMode="auto">
          <a:xfrm>
            <a:off x="4695665" y="1945466"/>
            <a:ext cx="2131068" cy="2122889"/>
          </a:xfrm>
          <a:prstGeom prst="rect">
            <a:avLst/>
          </a:prstGeom>
          <a:noFill/>
          <a:ln w="12700" cap="flat">
            <a:noFill/>
            <a:miter lim="800000"/>
            <a:headEnd/>
            <a:tailEnd/>
          </a:ln>
          <a:effectLst>
            <a:outerShdw blurRad="101600" dist="114299" dir="2999997" algn="ctr" rotWithShape="0">
              <a:srgbClr val="2E2E2E">
                <a:alpha val="50000"/>
              </a:srgbClr>
            </a:outerShdw>
          </a:effectLst>
        </p:spPr>
      </p:pic>
      <p:pic>
        <p:nvPicPr>
          <p:cNvPr id="6" name="Picture 7"/>
          <p:cNvPicPr>
            <a:picLocks noChangeAspect="1" noChangeArrowheads="1"/>
          </p:cNvPicPr>
          <p:nvPr/>
        </p:nvPicPr>
        <p:blipFill>
          <a:blip r:embed="rId6"/>
          <a:srcRect/>
          <a:stretch>
            <a:fillRect/>
          </a:stretch>
        </p:blipFill>
        <p:spPr bwMode="auto">
          <a:xfrm>
            <a:off x="7016444" y="1945466"/>
            <a:ext cx="2127556" cy="2122889"/>
          </a:xfrm>
          <a:prstGeom prst="rect">
            <a:avLst/>
          </a:prstGeom>
          <a:noFill/>
          <a:ln w="12700" cap="flat">
            <a:noFill/>
            <a:miter lim="800000"/>
            <a:headEnd/>
            <a:tailEnd/>
          </a:ln>
          <a:effectLst>
            <a:outerShdw blurRad="101600" dist="114299" dir="2999997" algn="ctr" rotWithShape="0">
              <a:srgbClr val="2E2E2E">
                <a:alpha val="50000"/>
              </a:srgbClr>
            </a:outerShdw>
          </a:effectLst>
        </p:spPr>
      </p:pic>
      <p:sp>
        <p:nvSpPr>
          <p:cNvPr id="7" name="AutoShape 7"/>
          <p:cNvSpPr>
            <a:spLocks/>
          </p:cNvSpPr>
          <p:nvPr/>
        </p:nvSpPr>
        <p:spPr bwMode="auto">
          <a:xfrm rot="10800000" flipH="1">
            <a:off x="2765013" y="4873753"/>
            <a:ext cx="3360850" cy="442201"/>
          </a:xfrm>
          <a:prstGeom prst="rightArrow">
            <a:avLst>
              <a:gd name="adj1" fmla="val 43969"/>
              <a:gd name="adj2" fmla="val 80233"/>
            </a:avLst>
          </a:prstGeom>
          <a:solidFill>
            <a:srgbClr val="FCFFFF"/>
          </a:solidFill>
          <a:ln w="12700" cap="flat">
            <a:solidFill>
              <a:srgbClr val="C7C7C7"/>
            </a:solidFill>
            <a:prstDash val="solid"/>
            <a:miter lim="800000"/>
            <a:headEnd type="none" w="med" len="med"/>
            <a:tailEnd type="none" w="med" len="med"/>
          </a:ln>
          <a:effectLst>
            <a:outerShdw blurRad="38100" dist="50799" dir="9059997" algn="ctr" rotWithShape="0">
              <a:schemeClr val="bg2">
                <a:alpha val="50000"/>
              </a:schemeClr>
            </a:outerShdw>
          </a:effectLst>
        </p:spPr>
        <p:txBody>
          <a:bodyPr lIns="0" tIns="0" rIns="0" bIns="0">
            <a:prstTxWarp prst="textNoShape">
              <a:avLst/>
            </a:prstTxWarp>
          </a:bodyPr>
          <a:lstStyle/>
          <a:p>
            <a:endParaRPr lang="pt-BR"/>
          </a:p>
        </p:txBody>
      </p:sp>
      <p:sp>
        <p:nvSpPr>
          <p:cNvPr id="8" name="TextBox 7"/>
          <p:cNvSpPr txBox="1"/>
          <p:nvPr/>
        </p:nvSpPr>
        <p:spPr>
          <a:xfrm>
            <a:off x="3265467" y="1252968"/>
            <a:ext cx="2860396" cy="461665"/>
          </a:xfrm>
          <a:prstGeom prst="rect">
            <a:avLst/>
          </a:prstGeom>
          <a:noFill/>
        </p:spPr>
        <p:txBody>
          <a:bodyPr wrap="square" rtlCol="0">
            <a:spAutoFit/>
          </a:bodyPr>
          <a:lstStyle/>
          <a:p>
            <a:r>
              <a:rPr lang="en-US" sz="2400" dirty="0" smtClean="0"/>
              <a:t>Level of detail</a:t>
            </a:r>
            <a:endParaRPr lang="en-US" sz="2400" dirty="0"/>
          </a:p>
        </p:txBody>
      </p:sp>
      <p:sp>
        <p:nvSpPr>
          <p:cNvPr id="9" name="TextBox 8"/>
          <p:cNvSpPr txBox="1"/>
          <p:nvPr/>
        </p:nvSpPr>
        <p:spPr>
          <a:xfrm>
            <a:off x="872228" y="4873753"/>
            <a:ext cx="973916" cy="461665"/>
          </a:xfrm>
          <a:prstGeom prst="rect">
            <a:avLst/>
          </a:prstGeom>
          <a:noFill/>
        </p:spPr>
        <p:txBody>
          <a:bodyPr wrap="square" rtlCol="0">
            <a:spAutoFit/>
          </a:bodyPr>
          <a:lstStyle/>
          <a:p>
            <a:r>
              <a:rPr lang="en-US" sz="2400" dirty="0" smtClean="0"/>
              <a:t>Finer</a:t>
            </a:r>
            <a:endParaRPr lang="en-US" sz="2400" dirty="0"/>
          </a:p>
        </p:txBody>
      </p:sp>
      <p:sp>
        <p:nvSpPr>
          <p:cNvPr id="10" name="TextBox 9"/>
          <p:cNvSpPr txBox="1"/>
          <p:nvPr/>
        </p:nvSpPr>
        <p:spPr>
          <a:xfrm>
            <a:off x="7016444" y="4873753"/>
            <a:ext cx="1670356" cy="461665"/>
          </a:xfrm>
          <a:prstGeom prst="rect">
            <a:avLst/>
          </a:prstGeom>
          <a:noFill/>
        </p:spPr>
        <p:txBody>
          <a:bodyPr wrap="square" rtlCol="0">
            <a:spAutoFit/>
          </a:bodyPr>
          <a:lstStyle/>
          <a:p>
            <a:r>
              <a:rPr lang="en-US" sz="2400" dirty="0" smtClean="0"/>
              <a:t>Coarser</a:t>
            </a:r>
            <a:endParaRPr lang="en-US" sz="2400" dirty="0"/>
          </a:p>
        </p:txBody>
      </p:sp>
      <p:sp>
        <p:nvSpPr>
          <p:cNvPr id="11" name="TextBox 10"/>
          <p:cNvSpPr txBox="1"/>
          <p:nvPr/>
        </p:nvSpPr>
        <p:spPr>
          <a:xfrm>
            <a:off x="1008477" y="5326811"/>
            <a:ext cx="6871415" cy="830997"/>
          </a:xfrm>
          <a:prstGeom prst="rect">
            <a:avLst/>
          </a:prstGeom>
          <a:noFill/>
        </p:spPr>
        <p:txBody>
          <a:bodyPr wrap="square" rtlCol="0">
            <a:spAutoFit/>
          </a:bodyPr>
          <a:lstStyle/>
          <a:p>
            <a:pPr algn="ctr"/>
            <a:r>
              <a:rPr lang="en-US" sz="2400" dirty="0" smtClean="0"/>
              <a:t>Scale</a:t>
            </a:r>
          </a:p>
          <a:p>
            <a:r>
              <a:rPr lang="en-US" sz="2400" dirty="0" smtClean="0"/>
              <a:t>(i.e. parameters of Gaussian and Random Walk)</a:t>
            </a:r>
            <a:endParaRPr lang="en-US"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Noise in vector field acquisition</a:t>
            </a:r>
          </a:p>
        </p:txBody>
      </p:sp>
      <p:pic>
        <p:nvPicPr>
          <p:cNvPr id="4" name="Content Placeholder 3" descr="shark.gif"/>
          <p:cNvPicPr>
            <a:picLocks noChangeAspect="1"/>
          </p:cNvPicPr>
          <p:nvPr/>
        </p:nvPicPr>
        <p:blipFill>
          <a:blip r:embed="rId3"/>
          <a:stretch>
            <a:fillRect/>
          </a:stretch>
        </p:blipFill>
        <p:spPr bwMode="auto">
          <a:xfrm>
            <a:off x="4039131" y="1863515"/>
            <a:ext cx="4342252" cy="4195469"/>
          </a:xfrm>
          <a:prstGeom prst="rect">
            <a:avLst/>
          </a:prstGeom>
          <a:noFill/>
          <a:ln w="9525">
            <a:noFill/>
            <a:miter lim="800000"/>
            <a:headEnd/>
            <a:tailEnd/>
          </a:ln>
        </p:spPr>
      </p:pic>
      <p:sp>
        <p:nvSpPr>
          <p:cNvPr id="9" name="Retângulo 8"/>
          <p:cNvSpPr/>
          <p:nvPr/>
        </p:nvSpPr>
        <p:spPr>
          <a:xfrm>
            <a:off x="983966" y="5670579"/>
            <a:ext cx="4379205" cy="830997"/>
          </a:xfrm>
          <a:prstGeom prst="rect">
            <a:avLst/>
          </a:prstGeom>
        </p:spPr>
        <p:txBody>
          <a:bodyPr wrap="square">
            <a:spAutoFit/>
          </a:bodyPr>
          <a:lstStyle/>
          <a:p>
            <a:r>
              <a:rPr lang="en-US" sz="2400" dirty="0" smtClean="0"/>
              <a:t>Particle Image </a:t>
            </a:r>
            <a:r>
              <a:rPr lang="en-US" sz="2400" dirty="0" err="1" smtClean="0"/>
              <a:t>Velocimetry(PIV</a:t>
            </a:r>
            <a:r>
              <a:rPr lang="en-US" sz="2400" dirty="0" smtClean="0"/>
              <a:t>)</a:t>
            </a:r>
            <a:endParaRPr lang="en-US" sz="2400" dirty="0"/>
          </a:p>
        </p:txBody>
      </p:sp>
      <p:pic>
        <p:nvPicPr>
          <p:cNvPr id="6" name="Picture 5"/>
          <p:cNvPicPr>
            <a:picLocks noChangeAspect="1"/>
          </p:cNvPicPr>
          <p:nvPr/>
        </p:nvPicPr>
        <p:blipFill>
          <a:blip r:embed="rId4"/>
          <a:stretch>
            <a:fillRect/>
          </a:stretch>
        </p:blipFill>
        <p:spPr>
          <a:xfrm>
            <a:off x="983966" y="1592346"/>
            <a:ext cx="2462486" cy="3746123"/>
          </a:xfrm>
          <a:prstGeom prst="rect">
            <a:avLst/>
          </a:prstGeom>
        </p:spPr>
      </p:pic>
      <p:sp>
        <p:nvSpPr>
          <p:cNvPr id="10" name="Rectangle 9"/>
          <p:cNvSpPr/>
          <p:nvPr/>
        </p:nvSpPr>
        <p:spPr>
          <a:xfrm>
            <a:off x="4039131" y="5670579"/>
            <a:ext cx="4851121" cy="5173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rot="5400000">
            <a:off x="5836331" y="3684767"/>
            <a:ext cx="5142605" cy="5173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Topological change</a:t>
            </a:r>
            <a:endParaRPr lang="en-US" dirty="0"/>
          </a:p>
        </p:txBody>
      </p:sp>
      <p:sp>
        <p:nvSpPr>
          <p:cNvPr id="3" name="Content Placeholder 2"/>
          <p:cNvSpPr>
            <a:spLocks noGrp="1"/>
          </p:cNvSpPr>
          <p:nvPr>
            <p:ph idx="1"/>
          </p:nvPr>
        </p:nvSpPr>
        <p:spPr/>
        <p:txBody>
          <a:bodyPr/>
          <a:lstStyle/>
          <a:p>
            <a:r>
              <a:rPr lang="en-US" dirty="0" smtClean="0"/>
              <a:t>Global information</a:t>
            </a:r>
          </a:p>
          <a:p>
            <a:r>
              <a:rPr lang="en-US" dirty="0" smtClean="0"/>
              <a:t>Each change is associated</a:t>
            </a:r>
            <a:r>
              <a:rPr lang="en-US" dirty="0" smtClean="0"/>
              <a:t> with </a:t>
            </a:r>
            <a:r>
              <a:rPr lang="en-US" dirty="0" smtClean="0"/>
              <a:t>a local scale</a:t>
            </a:r>
          </a:p>
          <a:p>
            <a:endParaRPr lang="en-US" dirty="0"/>
          </a:p>
        </p:txBody>
      </p:sp>
      <p:sp>
        <p:nvSpPr>
          <p:cNvPr id="5" name="Rectangle 8"/>
          <p:cNvSpPr>
            <a:spLocks/>
          </p:cNvSpPr>
          <p:nvPr/>
        </p:nvSpPr>
        <p:spPr bwMode="auto">
          <a:xfrm>
            <a:off x="1545974" y="5964580"/>
            <a:ext cx="1467105" cy="323165"/>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sz="2100" dirty="0" smtClean="0">
                <a:ea typeface="Gill Sans" charset="0"/>
                <a:cs typeface="Gill Sans" charset="0"/>
              </a:rPr>
              <a:t>Scale </a:t>
            </a:r>
            <a:r>
              <a:rPr lang="en-US" sz="2100" dirty="0">
                <a:ea typeface="Gill Sans" charset="0"/>
                <a:cs typeface="Gill Sans" charset="0"/>
              </a:rPr>
              <a:t>space</a:t>
            </a:r>
          </a:p>
        </p:txBody>
      </p:sp>
      <p:pic>
        <p:nvPicPr>
          <p:cNvPr id="6" name="Picture 15"/>
          <p:cNvPicPr>
            <a:picLocks noChangeAspect="1" noChangeArrowheads="1"/>
          </p:cNvPicPr>
          <p:nvPr/>
        </p:nvPicPr>
        <p:blipFill>
          <a:blip r:embed="rId3"/>
          <a:srcRect/>
          <a:stretch>
            <a:fillRect/>
          </a:stretch>
        </p:blipFill>
        <p:spPr bwMode="auto">
          <a:xfrm>
            <a:off x="2432092" y="4526855"/>
            <a:ext cx="1357313" cy="1342801"/>
          </a:xfrm>
          <a:prstGeom prst="rect">
            <a:avLst/>
          </a:prstGeom>
          <a:noFill/>
          <a:ln w="25400" cap="flat">
            <a:noFill/>
            <a:miter lim="800000"/>
            <a:headEnd/>
            <a:tailEnd/>
          </a:ln>
        </p:spPr>
      </p:pic>
      <p:pic>
        <p:nvPicPr>
          <p:cNvPr id="7" name="Picture 16"/>
          <p:cNvPicPr>
            <a:picLocks noChangeAspect="1" noChangeArrowheads="1"/>
          </p:cNvPicPr>
          <p:nvPr/>
        </p:nvPicPr>
        <p:blipFill>
          <a:blip r:embed="rId4"/>
          <a:srcRect/>
          <a:stretch>
            <a:fillRect/>
          </a:stretch>
        </p:blipFill>
        <p:spPr bwMode="auto">
          <a:xfrm>
            <a:off x="919982" y="4526855"/>
            <a:ext cx="1348383" cy="1341686"/>
          </a:xfrm>
          <a:prstGeom prst="rect">
            <a:avLst/>
          </a:prstGeom>
          <a:noFill/>
          <a:ln w="25400" cap="flat">
            <a:noFill/>
            <a:miter lim="800000"/>
            <a:headEnd/>
            <a:tailEnd/>
          </a:ln>
        </p:spPr>
      </p:pic>
      <p:pic>
        <p:nvPicPr>
          <p:cNvPr id="8" name="Picture 17"/>
          <p:cNvPicPr>
            <a:picLocks noChangeAspect="1" noChangeArrowheads="1"/>
          </p:cNvPicPr>
          <p:nvPr/>
        </p:nvPicPr>
        <p:blipFill>
          <a:blip r:embed="rId5"/>
          <a:srcRect/>
          <a:stretch>
            <a:fillRect/>
          </a:stretch>
        </p:blipFill>
        <p:spPr bwMode="auto">
          <a:xfrm>
            <a:off x="2432092" y="3169542"/>
            <a:ext cx="1348383" cy="1340569"/>
          </a:xfrm>
          <a:prstGeom prst="rect">
            <a:avLst/>
          </a:prstGeom>
          <a:noFill/>
          <a:ln w="25400" cap="flat">
            <a:noFill/>
            <a:miter lim="800000"/>
            <a:headEnd/>
            <a:tailEnd/>
          </a:ln>
        </p:spPr>
      </p:pic>
      <p:pic>
        <p:nvPicPr>
          <p:cNvPr id="9" name="Picture 18"/>
          <p:cNvPicPr>
            <a:picLocks noChangeAspect="1" noChangeArrowheads="1"/>
          </p:cNvPicPr>
          <p:nvPr/>
        </p:nvPicPr>
        <p:blipFill>
          <a:blip r:embed="rId6"/>
          <a:srcRect/>
          <a:stretch>
            <a:fillRect/>
          </a:stretch>
        </p:blipFill>
        <p:spPr bwMode="auto">
          <a:xfrm>
            <a:off x="919982" y="3169542"/>
            <a:ext cx="1359545" cy="1348383"/>
          </a:xfrm>
          <a:prstGeom prst="rect">
            <a:avLst/>
          </a:prstGeom>
          <a:noFill/>
          <a:ln w="25400" cap="flat">
            <a:noFill/>
            <a:miter lim="800000"/>
            <a:headEnd/>
            <a:tailEnd/>
          </a:ln>
        </p:spPr>
      </p:pic>
      <p:sp>
        <p:nvSpPr>
          <p:cNvPr id="10" name="AutoShape 7"/>
          <p:cNvSpPr>
            <a:spLocks/>
          </p:cNvSpPr>
          <p:nvPr/>
        </p:nvSpPr>
        <p:spPr bwMode="auto">
          <a:xfrm>
            <a:off x="4015154" y="4360741"/>
            <a:ext cx="1025769" cy="332227"/>
          </a:xfrm>
          <a:prstGeom prst="rightArrow">
            <a:avLst>
              <a:gd name="adj1" fmla="val 33333"/>
              <a:gd name="adj2" fmla="val 77778"/>
            </a:avLst>
          </a:prstGeom>
          <a:solidFill>
            <a:srgbClr val="FCFFFF"/>
          </a:solidFill>
          <a:ln w="12700" cap="flat">
            <a:solidFill>
              <a:srgbClr val="C7C7C7"/>
            </a:solidFill>
            <a:prstDash val="solid"/>
            <a:miter lim="800000"/>
            <a:headEnd type="none" w="med" len="med"/>
            <a:tailEnd type="none" w="med" len="med"/>
          </a:ln>
          <a:effectLst>
            <a:outerShdw blurRad="38100" dist="50799" dir="9059997" algn="ctr" rotWithShape="0">
              <a:schemeClr val="bg2">
                <a:alpha val="50000"/>
              </a:schemeClr>
            </a:outerShdw>
          </a:effectLst>
        </p:spPr>
        <p:txBody>
          <a:bodyPr lIns="0" tIns="0" rIns="0" bIns="0">
            <a:prstTxWarp prst="textNoShape">
              <a:avLst/>
            </a:prstTxWarp>
          </a:bodyPr>
          <a:lstStyle/>
          <a:p>
            <a:endParaRPr lang="pt-BR"/>
          </a:p>
        </p:txBody>
      </p:sp>
      <p:pic>
        <p:nvPicPr>
          <p:cNvPr id="11" name="Picture 10" descr="doisRuidosSmoothSingRange.pdf"/>
          <p:cNvPicPr>
            <a:picLocks noChangeAspect="1"/>
          </p:cNvPicPr>
          <p:nvPr/>
        </p:nvPicPr>
        <mc:AlternateContent>
          <mc:Choice xmlns:ma="http://schemas.microsoft.com/office/mac/drawingml/2008/main" Requires="ma">
            <p:blipFill>
              <a:blip r:embed="rId7"/>
              <a:stretch>
                <a:fillRect/>
              </a:stretch>
            </p:blipFill>
          </mc:Choice>
          <mc:Fallback>
            <p:blipFill>
              <a:blip r:embed="rId8"/>
              <a:stretch>
                <a:fillRect/>
              </a:stretch>
            </p:blipFill>
          </mc:Fallback>
        </mc:AlternateContent>
        <p:spPr>
          <a:xfrm>
            <a:off x="5267466" y="2879495"/>
            <a:ext cx="3419334" cy="3402719"/>
          </a:xfrm>
          <a:prstGeom prst="rect">
            <a:avLst/>
          </a:prstGeom>
        </p:spPr>
      </p:pic>
      <p:sp>
        <p:nvSpPr>
          <p:cNvPr id="12" name="Donut 11"/>
          <p:cNvSpPr>
            <a:spLocks noChangeAspect="1"/>
          </p:cNvSpPr>
          <p:nvPr/>
        </p:nvSpPr>
        <p:spPr>
          <a:xfrm>
            <a:off x="7837325" y="5395615"/>
            <a:ext cx="107995" cy="108000"/>
          </a:xfrm>
          <a:prstGeom prst="donut">
            <a:avLst>
              <a:gd name="adj" fmla="val 0"/>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Control the scale with global information</a:t>
            </a:r>
            <a:endParaRPr lang="en-US" dirty="0"/>
          </a:p>
        </p:txBody>
      </p:sp>
      <p:pic>
        <p:nvPicPr>
          <p:cNvPr id="4" name="Picture 3"/>
          <p:cNvPicPr>
            <a:picLocks noChangeAspect="1" noChangeArrowheads="1"/>
          </p:cNvPicPr>
          <p:nvPr/>
        </p:nvPicPr>
        <p:blipFill>
          <a:blip r:embed="rId2"/>
          <a:srcRect/>
          <a:stretch>
            <a:fillRect/>
          </a:stretch>
        </p:blipFill>
        <p:spPr bwMode="auto">
          <a:xfrm>
            <a:off x="778208" y="1689377"/>
            <a:ext cx="3638309" cy="3588471"/>
          </a:xfrm>
          <a:prstGeom prst="rect">
            <a:avLst/>
          </a:prstGeom>
          <a:noFill/>
          <a:ln w="12700" cap="flat">
            <a:noFill/>
            <a:miter lim="800000"/>
            <a:headEnd/>
            <a:tailEnd/>
          </a:ln>
        </p:spPr>
      </p:pic>
      <p:sp>
        <p:nvSpPr>
          <p:cNvPr id="8" name="TextBox 7"/>
          <p:cNvSpPr txBox="1"/>
          <p:nvPr/>
        </p:nvSpPr>
        <p:spPr>
          <a:xfrm>
            <a:off x="2813156" y="5557470"/>
            <a:ext cx="3492762" cy="461665"/>
          </a:xfrm>
          <a:prstGeom prst="rect">
            <a:avLst/>
          </a:prstGeom>
          <a:noFill/>
        </p:spPr>
        <p:txBody>
          <a:bodyPr wrap="square" rtlCol="0">
            <a:spAutoFit/>
          </a:bodyPr>
          <a:lstStyle/>
          <a:p>
            <a:pPr algn="ctr"/>
            <a:r>
              <a:rPr lang="en-US" sz="2400" dirty="0" smtClean="0"/>
              <a:t>Topological Information</a:t>
            </a:r>
            <a:endParaRPr lang="en-US" sz="2400" dirty="0"/>
          </a:p>
        </p:txBody>
      </p:sp>
      <p:pic>
        <p:nvPicPr>
          <p:cNvPr id="7" name="Picture 6" descr="doisRuidosSmoothSingRange.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5019448" y="1875129"/>
            <a:ext cx="3419334" cy="3402719"/>
          </a:xfrm>
          <a:prstGeom prst="rect">
            <a:avLst/>
          </a:prstGeom>
        </p:spPr>
      </p:pic>
      <p:sp>
        <p:nvSpPr>
          <p:cNvPr id="9" name="Donut 8"/>
          <p:cNvSpPr>
            <a:spLocks noChangeAspect="1"/>
          </p:cNvSpPr>
          <p:nvPr/>
        </p:nvSpPr>
        <p:spPr>
          <a:xfrm>
            <a:off x="7603615" y="4381499"/>
            <a:ext cx="89996" cy="90000"/>
          </a:xfrm>
          <a:prstGeom prst="donut">
            <a:avLst>
              <a:gd name="adj" fmla="val 0"/>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Singularity Detection</a:t>
            </a:r>
            <a:endParaRPr lang="en-US" dirty="0"/>
          </a:p>
        </p:txBody>
      </p:sp>
      <p:pic>
        <p:nvPicPr>
          <p:cNvPr id="4" name="Content Placeholder 3" descr="Winding_Number_Animation_Small.gif"/>
          <p:cNvPicPr>
            <a:picLocks noChangeAspect="1"/>
          </p:cNvPicPr>
          <p:nvPr/>
        </p:nvPicPr>
        <p:blipFill>
          <a:blip r:embed="rId3"/>
          <a:srcRect l="-23946" r="-23946"/>
          <a:stretch>
            <a:fillRect/>
          </a:stretch>
        </p:blipFill>
        <p:spPr bwMode="auto">
          <a:xfrm>
            <a:off x="4959086" y="4470535"/>
            <a:ext cx="3764538" cy="2070351"/>
          </a:xfrm>
          <a:prstGeom prst="rect">
            <a:avLst/>
          </a:prstGeom>
          <a:noFill/>
          <a:ln w="9525">
            <a:noFill/>
            <a:miter lim="800000"/>
            <a:headEnd/>
            <a:tailEnd/>
          </a:ln>
        </p:spPr>
      </p:pic>
      <p:pic>
        <p:nvPicPr>
          <p:cNvPr id="5" name="Picture 4" descr="Screen shot 2010-08-24 at 12.46.12 PM.png"/>
          <p:cNvPicPr>
            <a:picLocks noChangeAspect="1"/>
          </p:cNvPicPr>
          <p:nvPr/>
        </p:nvPicPr>
        <p:blipFill>
          <a:blip r:embed="rId4"/>
          <a:stretch>
            <a:fillRect/>
          </a:stretch>
        </p:blipFill>
        <p:spPr>
          <a:xfrm>
            <a:off x="620805" y="5292430"/>
            <a:ext cx="3061355" cy="897147"/>
          </a:xfrm>
          <a:prstGeom prst="rect">
            <a:avLst/>
          </a:prstGeom>
        </p:spPr>
      </p:pic>
      <p:pic>
        <p:nvPicPr>
          <p:cNvPr id="6" name="Content Placeholder 3" descr="Screen shot 2010-08-24 at 12.45.09 PM.png"/>
          <p:cNvPicPr>
            <a:picLocks noGrp="1" noChangeAspect="1"/>
          </p:cNvPicPr>
          <p:nvPr>
            <p:ph idx="1"/>
          </p:nvPr>
        </p:nvPicPr>
        <p:blipFill>
          <a:blip r:embed="rId5"/>
          <a:srcRect t="-54073" b="-54073"/>
          <a:stretch>
            <a:fillRect/>
          </a:stretch>
        </p:blipFill>
        <p:spPr>
          <a:xfrm>
            <a:off x="555110" y="2611582"/>
            <a:ext cx="4147524" cy="2280978"/>
          </a:xfrm>
        </p:spPr>
      </p:pic>
      <p:pic>
        <p:nvPicPr>
          <p:cNvPr id="7" name="Picture 6" descr="Bilininterp.png"/>
          <p:cNvPicPr>
            <a:picLocks noChangeAspect="1"/>
          </p:cNvPicPr>
          <p:nvPr/>
        </p:nvPicPr>
        <p:blipFill>
          <a:blip r:embed="rId6"/>
          <a:stretch>
            <a:fillRect/>
          </a:stretch>
        </p:blipFill>
        <p:spPr>
          <a:xfrm>
            <a:off x="5356228" y="1952104"/>
            <a:ext cx="2830586" cy="2262703"/>
          </a:xfrm>
          <a:prstGeom prst="rect">
            <a:avLst/>
          </a:prstGeom>
        </p:spPr>
      </p:pic>
      <p:sp>
        <p:nvSpPr>
          <p:cNvPr id="10" name="TextBox 9"/>
          <p:cNvSpPr txBox="1"/>
          <p:nvPr/>
        </p:nvSpPr>
        <p:spPr>
          <a:xfrm>
            <a:off x="522895" y="2734453"/>
            <a:ext cx="2289096" cy="369332"/>
          </a:xfrm>
          <a:prstGeom prst="rect">
            <a:avLst/>
          </a:prstGeom>
          <a:noFill/>
        </p:spPr>
        <p:txBody>
          <a:bodyPr wrap="none" rtlCol="0">
            <a:spAutoFit/>
          </a:bodyPr>
          <a:lstStyle/>
          <a:p>
            <a:r>
              <a:rPr lang="en-US" dirty="0" smtClean="0"/>
              <a:t>Bilinear Interpolation</a:t>
            </a:r>
            <a:endParaRPr lang="en-US" dirty="0"/>
          </a:p>
        </p:txBody>
      </p:sp>
      <p:sp>
        <p:nvSpPr>
          <p:cNvPr id="12" name="TextBox 11"/>
          <p:cNvSpPr txBox="1"/>
          <p:nvPr/>
        </p:nvSpPr>
        <p:spPr>
          <a:xfrm>
            <a:off x="555110" y="4646099"/>
            <a:ext cx="1724526" cy="646331"/>
          </a:xfrm>
          <a:prstGeom prst="rect">
            <a:avLst/>
          </a:prstGeom>
          <a:noFill/>
        </p:spPr>
        <p:txBody>
          <a:bodyPr wrap="none" rtlCol="0">
            <a:spAutoFit/>
          </a:bodyPr>
          <a:lstStyle/>
          <a:p>
            <a:endParaRPr lang="en-US" dirty="0" smtClean="0"/>
          </a:p>
          <a:p>
            <a:r>
              <a:rPr lang="en-US" dirty="0" err="1" smtClean="0"/>
              <a:t>Poincaré</a:t>
            </a:r>
            <a:r>
              <a:rPr lang="en-US" dirty="0" smtClean="0"/>
              <a:t> Index</a:t>
            </a:r>
            <a:endParaRPr lang="en-US" dirty="0"/>
          </a:p>
        </p:txBody>
      </p:sp>
      <p:pic>
        <p:nvPicPr>
          <p:cNvPr id="9" name="Picture 8" descr="Screen shot 2010-08-26 at 12.22.54 PM.png"/>
          <p:cNvPicPr>
            <a:picLocks noChangeAspect="1"/>
          </p:cNvPicPr>
          <p:nvPr/>
        </p:nvPicPr>
        <p:blipFill>
          <a:blip r:embed="rId7"/>
          <a:stretch>
            <a:fillRect/>
          </a:stretch>
        </p:blipFill>
        <p:spPr>
          <a:xfrm>
            <a:off x="620805" y="2077098"/>
            <a:ext cx="2439483" cy="534484"/>
          </a:xfrm>
          <a:prstGeom prst="rect">
            <a:avLst/>
          </a:prstGeom>
        </p:spPr>
      </p:pic>
      <p:sp>
        <p:nvSpPr>
          <p:cNvPr id="11" name="TextBox 10"/>
          <p:cNvSpPr txBox="1"/>
          <p:nvPr/>
        </p:nvSpPr>
        <p:spPr>
          <a:xfrm>
            <a:off x="555223" y="1582772"/>
            <a:ext cx="1596260" cy="369332"/>
          </a:xfrm>
          <a:prstGeom prst="rect">
            <a:avLst/>
          </a:prstGeom>
          <a:noFill/>
        </p:spPr>
        <p:txBody>
          <a:bodyPr wrap="none" rtlCol="0">
            <a:spAutoFit/>
          </a:bodyPr>
          <a:lstStyle/>
          <a:p>
            <a:r>
              <a:rPr lang="en-US" dirty="0" smtClean="0"/>
              <a:t>Singular point</a:t>
            </a:r>
            <a:endParaRPr lang="en-US" dirty="0"/>
          </a:p>
        </p:txBody>
      </p:sp>
      <p:pic>
        <p:nvPicPr>
          <p:cNvPr id="13" name="Picture 12" descr="Screen shot 2010-08-27 at 10.45.28 AM.png"/>
          <p:cNvPicPr>
            <a:picLocks noChangeAspect="1"/>
          </p:cNvPicPr>
          <p:nvPr/>
        </p:nvPicPr>
        <p:blipFill>
          <a:blip r:embed="rId8"/>
          <a:stretch>
            <a:fillRect/>
          </a:stretch>
        </p:blipFill>
        <p:spPr>
          <a:xfrm>
            <a:off x="1265803" y="4450170"/>
            <a:ext cx="1794485" cy="44239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8673" name="Picture 1"/>
          <p:cNvPicPr>
            <a:picLocks noChangeAspect="1" noChangeArrowheads="1"/>
          </p:cNvPicPr>
          <p:nvPr/>
        </p:nvPicPr>
        <p:blipFill>
          <a:blip r:embed="rId3"/>
          <a:srcRect/>
          <a:stretch>
            <a:fillRect/>
          </a:stretch>
        </p:blipFill>
        <p:spPr bwMode="auto">
          <a:xfrm>
            <a:off x="283518" y="1135187"/>
            <a:ext cx="1964531" cy="1955602"/>
          </a:xfrm>
          <a:prstGeom prst="rect">
            <a:avLst/>
          </a:prstGeom>
          <a:noFill/>
          <a:ln w="12700" cap="flat">
            <a:noFill/>
            <a:miter lim="800000"/>
            <a:headEnd/>
            <a:tailEnd/>
          </a:ln>
        </p:spPr>
      </p:pic>
      <p:pic>
        <p:nvPicPr>
          <p:cNvPr id="28675" name="Picture 3"/>
          <p:cNvPicPr>
            <a:picLocks noChangeAspect="1" noChangeArrowheads="1"/>
          </p:cNvPicPr>
          <p:nvPr/>
        </p:nvPicPr>
        <p:blipFill>
          <a:blip r:embed="rId4"/>
          <a:srcRect/>
          <a:stretch>
            <a:fillRect/>
          </a:stretch>
        </p:blipFill>
        <p:spPr bwMode="auto">
          <a:xfrm>
            <a:off x="6627909" y="4293258"/>
            <a:ext cx="1905372" cy="1955602"/>
          </a:xfrm>
          <a:prstGeom prst="rect">
            <a:avLst/>
          </a:prstGeom>
          <a:noFill/>
          <a:ln w="12700" cap="flat">
            <a:noFill/>
            <a:miter lim="800000"/>
            <a:headEnd/>
            <a:tailEnd/>
          </a:ln>
        </p:spPr>
      </p:pic>
      <p:sp>
        <p:nvSpPr>
          <p:cNvPr id="28679" name="AutoShape 7"/>
          <p:cNvSpPr>
            <a:spLocks/>
          </p:cNvSpPr>
          <p:nvPr/>
        </p:nvSpPr>
        <p:spPr bwMode="auto">
          <a:xfrm>
            <a:off x="2555880" y="2552732"/>
            <a:ext cx="669727" cy="160734"/>
          </a:xfrm>
          <a:prstGeom prst="rightArrow">
            <a:avLst>
              <a:gd name="adj1" fmla="val 33333"/>
              <a:gd name="adj2" fmla="val 77778"/>
            </a:avLst>
          </a:prstGeom>
          <a:solidFill>
            <a:srgbClr val="FCFFFF"/>
          </a:solidFill>
          <a:ln w="12700" cap="flat">
            <a:solidFill>
              <a:srgbClr val="C7C7C7"/>
            </a:solidFill>
            <a:prstDash val="solid"/>
            <a:miter lim="800000"/>
            <a:headEnd type="none" w="med" len="med"/>
            <a:tailEnd type="none" w="med" len="med"/>
          </a:ln>
          <a:effectLst>
            <a:outerShdw blurRad="38100" dist="50799" dir="9059997" algn="ctr" rotWithShape="0">
              <a:schemeClr val="bg2">
                <a:alpha val="50000"/>
              </a:schemeClr>
            </a:outerShdw>
          </a:effectLst>
        </p:spPr>
        <p:txBody>
          <a:bodyPr lIns="0" tIns="0" rIns="0" bIns="0">
            <a:prstTxWarp prst="textNoShape">
              <a:avLst/>
            </a:prstTxWarp>
          </a:bodyPr>
          <a:lstStyle/>
          <a:p>
            <a:endParaRPr lang="pt-BR"/>
          </a:p>
        </p:txBody>
      </p:sp>
      <p:sp>
        <p:nvSpPr>
          <p:cNvPr id="28680" name="Rectangle 8"/>
          <p:cNvSpPr>
            <a:spLocks/>
          </p:cNvSpPr>
          <p:nvPr/>
        </p:nvSpPr>
        <p:spPr bwMode="auto">
          <a:xfrm>
            <a:off x="5160804" y="2475756"/>
            <a:ext cx="1467105" cy="323165"/>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sz="2100" dirty="0" smtClean="0">
                <a:ea typeface="Gill Sans" charset="0"/>
                <a:cs typeface="Gill Sans" charset="0"/>
              </a:rPr>
              <a:t>Scale </a:t>
            </a:r>
            <a:r>
              <a:rPr lang="en-US" sz="2100" dirty="0">
                <a:ea typeface="Gill Sans" charset="0"/>
                <a:cs typeface="Gill Sans" charset="0"/>
              </a:rPr>
              <a:t>space</a:t>
            </a:r>
          </a:p>
        </p:txBody>
      </p:sp>
      <p:sp>
        <p:nvSpPr>
          <p:cNvPr id="28681" name="Rectangle 9"/>
          <p:cNvSpPr>
            <a:spLocks/>
          </p:cNvSpPr>
          <p:nvPr/>
        </p:nvSpPr>
        <p:spPr bwMode="auto">
          <a:xfrm>
            <a:off x="457199" y="3171760"/>
            <a:ext cx="1496823" cy="323165"/>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sz="2100" dirty="0">
                <a:ea typeface="Gill Sans" charset="0"/>
                <a:cs typeface="Gill Sans" charset="0"/>
              </a:rPr>
              <a:t>Original field</a:t>
            </a:r>
          </a:p>
        </p:txBody>
      </p:sp>
      <p:sp>
        <p:nvSpPr>
          <p:cNvPr id="28683" name="Rectangle 11"/>
          <p:cNvSpPr>
            <a:spLocks/>
          </p:cNvSpPr>
          <p:nvPr/>
        </p:nvSpPr>
        <p:spPr bwMode="auto">
          <a:xfrm>
            <a:off x="4262684" y="4890427"/>
            <a:ext cx="1796240" cy="323165"/>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sz="2100" dirty="0">
                <a:ea typeface="Gill Sans" charset="0"/>
                <a:cs typeface="Gill Sans" charset="0"/>
              </a:rPr>
              <a:t>Reconstruction</a:t>
            </a:r>
          </a:p>
        </p:txBody>
      </p:sp>
      <p:sp>
        <p:nvSpPr>
          <p:cNvPr id="28684" name="Rectangle 12"/>
          <p:cNvSpPr>
            <a:spLocks/>
          </p:cNvSpPr>
          <p:nvPr/>
        </p:nvSpPr>
        <p:spPr bwMode="auto">
          <a:xfrm>
            <a:off x="6983779" y="3970093"/>
            <a:ext cx="1152565" cy="323165"/>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sz="2100" dirty="0">
                <a:ea typeface="Gill Sans" charset="0"/>
                <a:cs typeface="Gill Sans" charset="0"/>
              </a:rPr>
              <a:t>Final field</a:t>
            </a:r>
          </a:p>
        </p:txBody>
      </p:sp>
      <p:pic>
        <p:nvPicPr>
          <p:cNvPr id="28687" name="Picture 15"/>
          <p:cNvPicPr>
            <a:picLocks noChangeAspect="1" noChangeArrowheads="1"/>
          </p:cNvPicPr>
          <p:nvPr/>
        </p:nvPicPr>
        <p:blipFill>
          <a:blip r:embed="rId5"/>
          <a:srcRect/>
          <a:stretch>
            <a:fillRect/>
          </a:stretch>
        </p:blipFill>
        <p:spPr bwMode="auto">
          <a:xfrm>
            <a:off x="6983779" y="1150814"/>
            <a:ext cx="1357313" cy="1342801"/>
          </a:xfrm>
          <a:prstGeom prst="rect">
            <a:avLst/>
          </a:prstGeom>
          <a:noFill/>
          <a:ln w="25400" cap="flat">
            <a:noFill/>
            <a:miter lim="800000"/>
            <a:headEnd/>
            <a:tailEnd/>
          </a:ln>
        </p:spPr>
      </p:pic>
      <p:pic>
        <p:nvPicPr>
          <p:cNvPr id="28688" name="Picture 16"/>
          <p:cNvPicPr>
            <a:picLocks noChangeAspect="1" noChangeArrowheads="1"/>
          </p:cNvPicPr>
          <p:nvPr/>
        </p:nvPicPr>
        <p:blipFill>
          <a:blip r:embed="rId6"/>
          <a:srcRect/>
          <a:stretch>
            <a:fillRect/>
          </a:stretch>
        </p:blipFill>
        <p:spPr bwMode="auto">
          <a:xfrm>
            <a:off x="5894357" y="1143000"/>
            <a:ext cx="1348383" cy="1341686"/>
          </a:xfrm>
          <a:prstGeom prst="rect">
            <a:avLst/>
          </a:prstGeom>
          <a:noFill/>
          <a:ln w="25400" cap="flat">
            <a:noFill/>
            <a:miter lim="800000"/>
            <a:headEnd/>
            <a:tailEnd/>
          </a:ln>
        </p:spPr>
      </p:pic>
      <p:pic>
        <p:nvPicPr>
          <p:cNvPr id="28689" name="Picture 17"/>
          <p:cNvPicPr>
            <a:picLocks noChangeAspect="1" noChangeArrowheads="1"/>
          </p:cNvPicPr>
          <p:nvPr/>
        </p:nvPicPr>
        <p:blipFill>
          <a:blip r:embed="rId7"/>
          <a:srcRect/>
          <a:stretch>
            <a:fillRect/>
          </a:stretch>
        </p:blipFill>
        <p:spPr bwMode="auto">
          <a:xfrm>
            <a:off x="4685501" y="1135187"/>
            <a:ext cx="1348383" cy="1340569"/>
          </a:xfrm>
          <a:prstGeom prst="rect">
            <a:avLst/>
          </a:prstGeom>
          <a:noFill/>
          <a:ln w="25400" cap="flat">
            <a:noFill/>
            <a:miter lim="800000"/>
            <a:headEnd/>
            <a:tailEnd/>
          </a:ln>
        </p:spPr>
      </p:pic>
      <p:pic>
        <p:nvPicPr>
          <p:cNvPr id="28690" name="Picture 18"/>
          <p:cNvPicPr>
            <a:picLocks noChangeAspect="1" noChangeArrowheads="1"/>
          </p:cNvPicPr>
          <p:nvPr/>
        </p:nvPicPr>
        <p:blipFill>
          <a:blip r:embed="rId8"/>
          <a:srcRect/>
          <a:stretch>
            <a:fillRect/>
          </a:stretch>
        </p:blipFill>
        <p:spPr bwMode="auto">
          <a:xfrm>
            <a:off x="3561477" y="1136302"/>
            <a:ext cx="1359545" cy="1348383"/>
          </a:xfrm>
          <a:prstGeom prst="rect">
            <a:avLst/>
          </a:prstGeom>
          <a:noFill/>
          <a:ln w="25400" cap="flat">
            <a:noFill/>
            <a:miter lim="800000"/>
            <a:headEnd/>
            <a:tailEnd/>
          </a:ln>
        </p:spPr>
      </p:pic>
      <p:sp>
        <p:nvSpPr>
          <p:cNvPr id="21" name="Title 1"/>
          <p:cNvSpPr>
            <a:spLocks noGrp="1"/>
          </p:cNvSpPr>
          <p:nvPr>
            <p:ph type="title"/>
          </p:nvPr>
        </p:nvSpPr>
        <p:spPr>
          <a:xfrm>
            <a:off x="457200" y="0"/>
            <a:ext cx="8229600" cy="1143000"/>
          </a:xfrm>
        </p:spPr>
        <p:txBody>
          <a:bodyPr>
            <a:normAutofit/>
          </a:bodyPr>
          <a:lstStyle/>
          <a:p>
            <a:r>
              <a:rPr lang="en-US" dirty="0" smtClean="0"/>
              <a:t>Topology Aware Filtering</a:t>
            </a:r>
            <a:endParaRPr lang="en-US" dirty="0"/>
          </a:p>
        </p:txBody>
      </p:sp>
      <p:pic>
        <p:nvPicPr>
          <p:cNvPr id="22" name="Picture 21" descr="1195445301811339265dagobert83_female_user_icon.svg.hi.png"/>
          <p:cNvPicPr>
            <a:picLocks noChangeAspect="1"/>
          </p:cNvPicPr>
          <p:nvPr/>
        </p:nvPicPr>
        <p:blipFill>
          <a:blip r:embed="rId9"/>
          <a:stretch>
            <a:fillRect/>
          </a:stretch>
        </p:blipFill>
        <p:spPr>
          <a:xfrm>
            <a:off x="457199" y="4525239"/>
            <a:ext cx="1693831" cy="1698174"/>
          </a:xfrm>
          <a:prstGeom prst="rect">
            <a:avLst/>
          </a:prstGeom>
        </p:spPr>
      </p:pic>
      <p:sp>
        <p:nvSpPr>
          <p:cNvPr id="23" name="AutoShape 7"/>
          <p:cNvSpPr>
            <a:spLocks/>
          </p:cNvSpPr>
          <p:nvPr/>
        </p:nvSpPr>
        <p:spPr bwMode="auto">
          <a:xfrm>
            <a:off x="4262684" y="5213591"/>
            <a:ext cx="2025859" cy="332227"/>
          </a:xfrm>
          <a:prstGeom prst="rightArrow">
            <a:avLst>
              <a:gd name="adj1" fmla="val 33333"/>
              <a:gd name="adj2" fmla="val 77778"/>
            </a:avLst>
          </a:prstGeom>
          <a:solidFill>
            <a:srgbClr val="FCFFFF"/>
          </a:solidFill>
          <a:ln w="12700" cap="flat">
            <a:solidFill>
              <a:srgbClr val="C7C7C7"/>
            </a:solidFill>
            <a:prstDash val="solid"/>
            <a:miter lim="800000"/>
            <a:headEnd type="none" w="med" len="med"/>
            <a:tailEnd type="none" w="med" len="med"/>
          </a:ln>
          <a:effectLst>
            <a:outerShdw blurRad="38100" dist="50799" dir="9059997" algn="ctr" rotWithShape="0">
              <a:schemeClr val="bg2">
                <a:alpha val="50000"/>
              </a:schemeClr>
            </a:outerShdw>
          </a:effectLst>
        </p:spPr>
        <p:txBody>
          <a:bodyPr lIns="0" tIns="0" rIns="0" bIns="0">
            <a:prstTxWarp prst="textNoShape">
              <a:avLst/>
            </a:prstTxWarp>
          </a:bodyPr>
          <a:lstStyle/>
          <a:p>
            <a:endParaRPr lang="pt-BR"/>
          </a:p>
        </p:txBody>
      </p:sp>
      <p:sp>
        <p:nvSpPr>
          <p:cNvPr id="24" name="AutoShape 7"/>
          <p:cNvSpPr>
            <a:spLocks/>
          </p:cNvSpPr>
          <p:nvPr/>
        </p:nvSpPr>
        <p:spPr bwMode="auto">
          <a:xfrm rot="8422411">
            <a:off x="3085400" y="3498965"/>
            <a:ext cx="2354567" cy="442201"/>
          </a:xfrm>
          <a:prstGeom prst="rightArrow">
            <a:avLst>
              <a:gd name="adj1" fmla="val 33333"/>
              <a:gd name="adj2" fmla="val 77778"/>
            </a:avLst>
          </a:prstGeom>
          <a:solidFill>
            <a:srgbClr val="FCFFFF"/>
          </a:solidFill>
          <a:ln w="12700" cap="flat">
            <a:solidFill>
              <a:srgbClr val="C7C7C7"/>
            </a:solidFill>
            <a:prstDash val="solid"/>
            <a:miter lim="800000"/>
            <a:headEnd type="none" w="med" len="med"/>
            <a:tailEnd type="none" w="med" len="med"/>
          </a:ln>
          <a:effectLst>
            <a:outerShdw blurRad="38100" dist="50799" dir="9059997" algn="ctr" rotWithShape="0">
              <a:schemeClr val="bg2">
                <a:alpha val="50000"/>
              </a:schemeClr>
            </a:outerShdw>
          </a:effectLst>
        </p:spPr>
        <p:txBody>
          <a:bodyPr lIns="0" tIns="0" rIns="0" bIns="0">
            <a:prstTxWarp prst="textNoShape">
              <a:avLst/>
            </a:prstTxWarp>
          </a:bodyPr>
          <a:lstStyle/>
          <a:p>
            <a:endParaRPr lang="pt-BR"/>
          </a:p>
        </p:txBody>
      </p:sp>
      <p:sp>
        <p:nvSpPr>
          <p:cNvPr id="25" name="Rectangle 8"/>
          <p:cNvSpPr>
            <a:spLocks/>
          </p:cNvSpPr>
          <p:nvPr/>
        </p:nvSpPr>
        <p:spPr bwMode="auto">
          <a:xfrm rot="19212228">
            <a:off x="2872035" y="3303316"/>
            <a:ext cx="2200460" cy="323165"/>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sz="2100" dirty="0" smtClean="0">
                <a:ea typeface="Gill Sans" charset="0"/>
                <a:cs typeface="Gill Sans" charset="0"/>
              </a:rPr>
              <a:t>Global Information</a:t>
            </a:r>
            <a:endParaRPr lang="en-US" sz="2100" dirty="0">
              <a:ea typeface="Gill Sans" charset="0"/>
              <a:cs typeface="Gill Sans" charset="0"/>
            </a:endParaRPr>
          </a:p>
        </p:txBody>
      </p:sp>
      <p:pic>
        <p:nvPicPr>
          <p:cNvPr id="26" name="Picture 2"/>
          <p:cNvPicPr>
            <a:picLocks noChangeAspect="1" noChangeArrowheads="1"/>
          </p:cNvPicPr>
          <p:nvPr/>
        </p:nvPicPr>
        <p:blipFill>
          <a:blip r:embed="rId10"/>
          <a:srcRect/>
          <a:stretch>
            <a:fillRect/>
          </a:stretch>
        </p:blipFill>
        <p:spPr bwMode="auto">
          <a:xfrm>
            <a:off x="2248049" y="4636534"/>
            <a:ext cx="1631026" cy="1612326"/>
          </a:xfrm>
          <a:prstGeom prst="rect">
            <a:avLst/>
          </a:prstGeom>
          <a:noFill/>
          <a:ln w="12700" cap="flat">
            <a:noFill/>
            <a:miter lim="800000"/>
            <a:headEnd/>
            <a:tailEnd/>
          </a:ln>
        </p:spPr>
      </p:pic>
      <p:sp>
        <p:nvSpPr>
          <p:cNvPr id="27" name="Rectangle 11"/>
          <p:cNvSpPr>
            <a:spLocks/>
          </p:cNvSpPr>
          <p:nvPr/>
        </p:nvSpPr>
        <p:spPr bwMode="auto">
          <a:xfrm>
            <a:off x="1126416" y="6248860"/>
            <a:ext cx="2243265" cy="323165"/>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sz="2100" dirty="0" smtClean="0">
                <a:ea typeface="Gill Sans" charset="0"/>
                <a:cs typeface="Gill Sans" charset="0"/>
              </a:rPr>
              <a:t>Adapt scale locally</a:t>
            </a:r>
            <a:endParaRPr lang="en-US" sz="2100" dirty="0">
              <a:ea typeface="Gill Sans" charset="0"/>
              <a:cs typeface="Gill Sans" charset="0"/>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User interaction</a:t>
            </a:r>
            <a:endParaRPr lang="en-US" dirty="0"/>
          </a:p>
        </p:txBody>
      </p:sp>
      <p:pic>
        <p:nvPicPr>
          <p:cNvPr id="6" name="Topology Aware Denoising.mov">
            <a:hlinkClick r:id="" action="ppaction://media"/>
          </p:cNvPr>
          <p:cNvPicPr/>
          <p:nvPr>
            <p:ph idx="1"/>
            <a:videoFile r:link="rId1"/>
          </p:nvPr>
        </p:nvPicPr>
        <p:blipFill>
          <a:blip r:embed="rId3"/>
          <a:stretch>
            <a:fillRect/>
          </a:stretch>
        </p:blipFill>
        <p:spPr>
          <a:xfrm>
            <a:off x="1708860" y="1600200"/>
            <a:ext cx="5726279" cy="4525963"/>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a:xfrm>
            <a:off x="892969" y="178594"/>
            <a:ext cx="7358063" cy="1026914"/>
          </a:xfrm>
          <a:ln/>
        </p:spPr>
        <p:txBody>
          <a:bodyPr/>
          <a:lstStyle/>
          <a:p>
            <a:r>
              <a:rPr lang="en-US" dirty="0"/>
              <a:t>Reconstruction</a:t>
            </a:r>
          </a:p>
        </p:txBody>
      </p:sp>
      <p:pic>
        <p:nvPicPr>
          <p:cNvPr id="60418" name="Picture 2"/>
          <p:cNvPicPr>
            <a:picLocks noChangeAspect="1" noChangeArrowheads="1"/>
          </p:cNvPicPr>
          <p:nvPr/>
        </p:nvPicPr>
        <p:blipFill>
          <a:blip r:embed="rId3"/>
          <a:srcRect/>
          <a:stretch>
            <a:fillRect/>
          </a:stretch>
        </p:blipFill>
        <p:spPr bwMode="auto">
          <a:xfrm>
            <a:off x="6275337" y="1105044"/>
            <a:ext cx="2447287" cy="2419563"/>
          </a:xfrm>
          <a:prstGeom prst="rect">
            <a:avLst/>
          </a:prstGeom>
          <a:noFill/>
          <a:ln w="12700" cap="flat">
            <a:noFill/>
            <a:miter lim="800000"/>
            <a:headEnd/>
            <a:tailEnd/>
          </a:ln>
        </p:spPr>
      </p:pic>
      <p:pic>
        <p:nvPicPr>
          <p:cNvPr id="60419" name="Picture 3"/>
          <p:cNvPicPr>
            <a:picLocks noChangeAspect="1" noChangeArrowheads="1"/>
          </p:cNvPicPr>
          <p:nvPr/>
        </p:nvPicPr>
        <p:blipFill>
          <a:blip r:embed="rId4"/>
          <a:srcRect/>
          <a:stretch>
            <a:fillRect/>
          </a:stretch>
        </p:blipFill>
        <p:spPr bwMode="auto">
          <a:xfrm>
            <a:off x="1078794" y="3901290"/>
            <a:ext cx="2451554" cy="2393871"/>
          </a:xfrm>
          <a:prstGeom prst="rect">
            <a:avLst/>
          </a:prstGeom>
          <a:noFill/>
          <a:ln w="12700" cap="flat">
            <a:noFill/>
            <a:miter lim="800000"/>
            <a:headEnd/>
            <a:tailEnd/>
          </a:ln>
        </p:spPr>
      </p:pic>
      <p:pic>
        <p:nvPicPr>
          <p:cNvPr id="60420" name="Picture 4"/>
          <p:cNvPicPr>
            <a:picLocks noChangeAspect="1" noChangeArrowheads="1"/>
          </p:cNvPicPr>
          <p:nvPr/>
        </p:nvPicPr>
        <p:blipFill>
          <a:blip r:embed="rId5"/>
          <a:srcRect/>
          <a:stretch>
            <a:fillRect/>
          </a:stretch>
        </p:blipFill>
        <p:spPr bwMode="auto">
          <a:xfrm>
            <a:off x="3716334" y="3901290"/>
            <a:ext cx="2331826" cy="2393871"/>
          </a:xfrm>
          <a:prstGeom prst="rect">
            <a:avLst/>
          </a:prstGeom>
          <a:noFill/>
          <a:ln w="12700" cap="flat">
            <a:noFill/>
            <a:miter lim="800000"/>
            <a:headEnd/>
            <a:tailEnd/>
          </a:ln>
        </p:spPr>
      </p:pic>
      <p:sp>
        <p:nvSpPr>
          <p:cNvPr id="60423" name="Rectangle 7"/>
          <p:cNvSpPr>
            <a:spLocks/>
          </p:cNvSpPr>
          <p:nvPr/>
        </p:nvSpPr>
        <p:spPr bwMode="auto">
          <a:xfrm>
            <a:off x="2364435" y="6295161"/>
            <a:ext cx="2331826" cy="428625"/>
          </a:xfrm>
          <a:prstGeom prst="rect">
            <a:avLst/>
          </a:prstGeom>
          <a:noFill/>
          <a:ln w="12700" cap="flat">
            <a:noFill/>
            <a:miter lim="800000"/>
            <a:headEnd type="none" w="med" len="med"/>
            <a:tailEnd type="none" w="med" len="med"/>
          </a:ln>
        </p:spPr>
        <p:txBody>
          <a:bodyPr lIns="0" tIns="0" rIns="0" bIns="0" anchor="ctr" anchorCtr="0">
            <a:prstTxWarp prst="textNoShape">
              <a:avLst/>
            </a:prstTxWarp>
          </a:bodyPr>
          <a:lstStyle/>
          <a:p>
            <a:pPr algn="ctr"/>
            <a:r>
              <a:rPr lang="en-US" sz="2500" dirty="0" smtClean="0">
                <a:ea typeface="Gill Sans" charset="0"/>
                <a:cs typeface="Gill Sans" charset="0"/>
              </a:rPr>
              <a:t>Desired </a:t>
            </a:r>
            <a:r>
              <a:rPr lang="en-US" sz="2500" dirty="0">
                <a:ea typeface="Gill Sans" charset="0"/>
                <a:cs typeface="Gill Sans" charset="0"/>
              </a:rPr>
              <a:t>field</a:t>
            </a:r>
          </a:p>
        </p:txBody>
      </p:sp>
      <p:pic>
        <p:nvPicPr>
          <p:cNvPr id="9" name="Picture 8" descr="1195445301811339265dagobert83_female_user_icon.svg.hi.png"/>
          <p:cNvPicPr>
            <a:picLocks noChangeAspect="1"/>
          </p:cNvPicPr>
          <p:nvPr/>
        </p:nvPicPr>
        <p:blipFill>
          <a:blip r:embed="rId6"/>
          <a:stretch>
            <a:fillRect/>
          </a:stretch>
        </p:blipFill>
        <p:spPr>
          <a:xfrm>
            <a:off x="3846131" y="2010790"/>
            <a:ext cx="1484092" cy="1487897"/>
          </a:xfrm>
          <a:prstGeom prst="rect">
            <a:avLst/>
          </a:prstGeom>
        </p:spPr>
      </p:pic>
      <p:sp>
        <p:nvSpPr>
          <p:cNvPr id="15" name="Plus 14"/>
          <p:cNvSpPr/>
          <p:nvPr/>
        </p:nvSpPr>
        <p:spPr>
          <a:xfrm>
            <a:off x="5330223" y="2314826"/>
            <a:ext cx="822960" cy="822960"/>
          </a:xfrm>
          <a:prstGeom prst="mathPlus">
            <a:avLst/>
          </a:prstGeom>
          <a:ln/>
        </p:spPr>
        <p:style>
          <a:lnRef idx="1">
            <a:schemeClr val="accent1"/>
          </a:lnRef>
          <a:fillRef idx="3">
            <a:schemeClr val="accent1"/>
          </a:fillRef>
          <a:effectRef idx="2">
            <a:schemeClr val="accent1"/>
          </a:effectRef>
          <a:fontRef idx="minor">
            <a:schemeClr val="lt1"/>
          </a:fontRef>
        </p:style>
      </p:sp>
      <p:sp>
        <p:nvSpPr>
          <p:cNvPr id="17" name="Equal 16"/>
          <p:cNvSpPr/>
          <p:nvPr/>
        </p:nvSpPr>
        <p:spPr>
          <a:xfrm>
            <a:off x="164394" y="4547621"/>
            <a:ext cx="914400" cy="914400"/>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8" name="Picture 17" descr="Screen shot 2010-08-24 at 4.11.57 PM.png"/>
          <p:cNvPicPr>
            <a:picLocks noChangeAspect="1"/>
          </p:cNvPicPr>
          <p:nvPr/>
        </p:nvPicPr>
        <p:blipFill>
          <a:blip r:embed="rId7"/>
          <a:stretch>
            <a:fillRect/>
          </a:stretch>
        </p:blipFill>
        <p:spPr>
          <a:xfrm>
            <a:off x="6048160" y="4552680"/>
            <a:ext cx="3095840" cy="777400"/>
          </a:xfrm>
          <a:prstGeom prst="rect">
            <a:avLst/>
          </a:prstGeom>
        </p:spPr>
      </p:pic>
      <p:sp>
        <p:nvSpPr>
          <p:cNvPr id="19" name="TextBox 18"/>
          <p:cNvSpPr txBox="1"/>
          <p:nvPr/>
        </p:nvSpPr>
        <p:spPr>
          <a:xfrm>
            <a:off x="6048160" y="3901290"/>
            <a:ext cx="3411463" cy="646331"/>
          </a:xfrm>
          <a:prstGeom prst="rect">
            <a:avLst/>
          </a:prstGeom>
          <a:noFill/>
        </p:spPr>
        <p:txBody>
          <a:bodyPr wrap="square" rtlCol="0">
            <a:spAutoFit/>
          </a:bodyPr>
          <a:lstStyle/>
          <a:p>
            <a:r>
              <a:rPr lang="en-US" dirty="0" smtClean="0"/>
              <a:t>Interpolate the sampling provided by the user</a:t>
            </a:r>
            <a:endParaRPr lang="en-US" dirty="0"/>
          </a:p>
        </p:txBody>
      </p:sp>
      <p:pic>
        <p:nvPicPr>
          <p:cNvPr id="20" name="Picture 19" descr="doisRuidosSmoothSingRange.pdf"/>
          <p:cNvPicPr>
            <a:picLocks noChangeAspect="1"/>
          </p:cNvPicPr>
          <p:nvPr/>
        </p:nvPicPr>
        <mc:AlternateContent xmlns:ma="http://schemas.microsoft.com/office/mac/drawingml/2008/main">
          <mc:Choice Requires="ma">
            <p:blipFill>
              <a:blip r:embed="rId8"/>
              <a:stretch>
                <a:fillRect/>
              </a:stretch>
            </p:blipFill>
          </mc:Choice>
          <mc:Fallback xmlns:mc="http://schemas.openxmlformats.org/markup-compatibility/2006" xmlns:p="http://schemas.openxmlformats.org/presentationml/2006/main" xmlns:r="http://schemas.openxmlformats.org/officeDocument/2006/relationships" xmlns:a="http://schemas.openxmlformats.org/drawingml/2006/main" xmlns="">
            <p:blipFill>
              <a:blip r:embed="rId9"/>
              <a:stretch>
                <a:fillRect/>
              </a:stretch>
            </p:blipFill>
          </mc:Fallback>
        </mc:AlternateContent>
        <p:spPr>
          <a:xfrm>
            <a:off x="358917" y="1056766"/>
            <a:ext cx="2528406" cy="2516120"/>
          </a:xfrm>
          <a:prstGeom prst="rect">
            <a:avLst/>
          </a:prstGeom>
        </p:spPr>
      </p:pic>
      <p:sp>
        <p:nvSpPr>
          <p:cNvPr id="21" name="Donut 20"/>
          <p:cNvSpPr>
            <a:spLocks noChangeAspect="1"/>
          </p:cNvSpPr>
          <p:nvPr/>
        </p:nvSpPr>
        <p:spPr>
          <a:xfrm>
            <a:off x="2069439" y="2637900"/>
            <a:ext cx="79856" cy="79860"/>
          </a:xfrm>
          <a:prstGeom prst="donut">
            <a:avLst>
              <a:gd name="adj" fmla="val 0"/>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Plus 15"/>
          <p:cNvSpPr/>
          <p:nvPr/>
        </p:nvSpPr>
        <p:spPr>
          <a:xfrm>
            <a:off x="2887323" y="2314826"/>
            <a:ext cx="822960" cy="822960"/>
          </a:xfrm>
          <a:prstGeom prst="mathPlus">
            <a:avLst/>
          </a:prstGeom>
          <a:ln/>
        </p:spPr>
        <p:style>
          <a:lnRef idx="1">
            <a:schemeClr val="accent1"/>
          </a:lnRef>
          <a:fillRef idx="3">
            <a:schemeClr val="accent1"/>
          </a:fillRef>
          <a:effectRef idx="2">
            <a:schemeClr val="accent1"/>
          </a:effectRef>
          <a:fontRef idx="minor">
            <a:schemeClr val="lt1"/>
          </a:fontRef>
        </p:style>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Interpolation</a:t>
            </a:r>
            <a:endParaRPr lang="en-US" dirty="0"/>
          </a:p>
        </p:txBody>
      </p:sp>
      <p:pic>
        <p:nvPicPr>
          <p:cNvPr id="6" name="Content Placeholder 5" descr="Screen shot 2010-08-24 at 4.09.54 PM.png"/>
          <p:cNvPicPr>
            <a:picLocks noGrp="1" noChangeAspect="1"/>
          </p:cNvPicPr>
          <p:nvPr>
            <p:ph idx="1"/>
          </p:nvPr>
        </p:nvPicPr>
        <p:blipFill>
          <a:blip r:embed="rId3"/>
          <a:srcRect t="-37376" b="-37376"/>
          <a:stretch>
            <a:fillRect/>
          </a:stretch>
        </p:blipFill>
        <p:spPr>
          <a:xfrm>
            <a:off x="457200" y="2025963"/>
            <a:ext cx="3834238" cy="2108683"/>
          </a:xfrm>
        </p:spPr>
      </p:pic>
      <p:pic>
        <p:nvPicPr>
          <p:cNvPr id="9" name="Picture 8" descr="Screen shot 2010-08-24 at 4.09.05 PM.png"/>
          <p:cNvPicPr>
            <a:picLocks noChangeAspect="1"/>
          </p:cNvPicPr>
          <p:nvPr/>
        </p:nvPicPr>
        <p:blipFill>
          <a:blip r:embed="rId4"/>
          <a:stretch>
            <a:fillRect/>
          </a:stretch>
        </p:blipFill>
        <p:spPr>
          <a:xfrm>
            <a:off x="552539" y="5199854"/>
            <a:ext cx="6746036" cy="1140736"/>
          </a:xfrm>
          <a:prstGeom prst="rect">
            <a:avLst/>
          </a:prstGeom>
        </p:spPr>
      </p:pic>
      <p:pic>
        <p:nvPicPr>
          <p:cNvPr id="11" name="Picture 3"/>
          <p:cNvPicPr>
            <a:picLocks noChangeAspect="1" noChangeArrowheads="1"/>
          </p:cNvPicPr>
          <p:nvPr/>
        </p:nvPicPr>
        <p:blipFill>
          <a:blip r:embed="rId5"/>
          <a:srcRect/>
          <a:stretch>
            <a:fillRect/>
          </a:stretch>
        </p:blipFill>
        <p:spPr bwMode="auto">
          <a:xfrm>
            <a:off x="4949641" y="1834431"/>
            <a:ext cx="3162844" cy="3088424"/>
          </a:xfrm>
          <a:prstGeom prst="rect">
            <a:avLst/>
          </a:prstGeom>
          <a:noFill/>
          <a:ln w="12700" cap="flat">
            <a:noFill/>
            <a:miter lim="800000"/>
            <a:headEnd/>
            <a:tailEnd/>
          </a:ln>
        </p:spPr>
      </p:pic>
      <p:sp>
        <p:nvSpPr>
          <p:cNvPr id="13" name="TextBox 12"/>
          <p:cNvSpPr txBox="1"/>
          <p:nvPr/>
        </p:nvSpPr>
        <p:spPr>
          <a:xfrm>
            <a:off x="552539" y="1834431"/>
            <a:ext cx="3738899" cy="369332"/>
          </a:xfrm>
          <a:prstGeom prst="rect">
            <a:avLst/>
          </a:prstGeom>
          <a:noFill/>
        </p:spPr>
        <p:txBody>
          <a:bodyPr wrap="none" rtlCol="0">
            <a:spAutoFit/>
          </a:bodyPr>
          <a:lstStyle/>
          <a:p>
            <a:r>
              <a:rPr lang="en-US" dirty="0" smtClean="0"/>
              <a:t>Radial Basis Function interpolation</a:t>
            </a:r>
            <a:endParaRPr lang="en-US" dirty="0"/>
          </a:p>
        </p:txBody>
      </p:sp>
      <p:sp>
        <p:nvSpPr>
          <p:cNvPr id="14" name="TextBox 13"/>
          <p:cNvSpPr txBox="1"/>
          <p:nvPr/>
        </p:nvSpPr>
        <p:spPr>
          <a:xfrm>
            <a:off x="552539" y="4553523"/>
            <a:ext cx="4397102" cy="646331"/>
          </a:xfrm>
          <a:prstGeom prst="rect">
            <a:avLst/>
          </a:prstGeom>
          <a:noFill/>
        </p:spPr>
        <p:txBody>
          <a:bodyPr wrap="square" rtlCol="0">
            <a:spAutoFit/>
          </a:bodyPr>
          <a:lstStyle/>
          <a:p>
            <a:r>
              <a:rPr lang="en-US" dirty="0" err="1" smtClean="0"/>
              <a:t>Shepard’s</a:t>
            </a:r>
            <a:r>
              <a:rPr lang="en-US" dirty="0" smtClean="0"/>
              <a:t> interpolation with </a:t>
            </a:r>
            <a:r>
              <a:rPr lang="en-US" dirty="0" err="1" smtClean="0"/>
              <a:t>kernels(Becker</a:t>
            </a:r>
            <a:r>
              <a:rPr lang="en-US" dirty="0" smtClean="0"/>
              <a:t> 2009)</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txBox="1">
            <a:spLocks/>
          </p:cNvSpPr>
          <p:nvPr/>
        </p:nvSpPr>
        <p:spPr>
          <a:xfrm>
            <a:off x="457200" y="2692400"/>
            <a:ext cx="8229600" cy="1143000"/>
          </a:xfrm>
          <a:prstGeom prst="rect">
            <a:avLst/>
          </a:prstGeom>
        </p:spPr>
        <p:txBody>
          <a:bodyPr vert="horz" lIns="91440" tIns="45720" rIns="91440" bIns="45720" rtlCol="0" anchor="ctr">
            <a:normAutofit/>
          </a:bodyPr>
          <a:lstStyle/>
          <a:p>
            <a:pPr marL="0" marR="0" lvl="0" indent="0" algn="ctr" defTabSz="457200" rtl="0" eaLnBrk="1" fontAlgn="base"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Calibri"/>
                <a:ea typeface="ＭＳ Ｐゴシック"/>
                <a:cs typeface="+mn-cs"/>
              </a:rPr>
              <a:t>Results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5" name="Rectangle 1"/>
          <p:cNvSpPr>
            <a:spLocks noGrp="1" noChangeArrowheads="1"/>
          </p:cNvSpPr>
          <p:nvPr>
            <p:ph type="title"/>
          </p:nvPr>
        </p:nvSpPr>
        <p:spPr>
          <a:xfrm>
            <a:off x="892969" y="178594"/>
            <a:ext cx="7358063" cy="1026914"/>
          </a:xfrm>
          <a:ln/>
        </p:spPr>
        <p:txBody>
          <a:bodyPr/>
          <a:lstStyle/>
          <a:p>
            <a:r>
              <a:rPr lang="en-US" dirty="0" smtClean="0"/>
              <a:t>Illustrative Example</a:t>
            </a:r>
            <a:endParaRPr lang="en-US" dirty="0"/>
          </a:p>
        </p:txBody>
      </p:sp>
      <p:sp>
        <p:nvSpPr>
          <p:cNvPr id="62466" name="Rectangle 2"/>
          <p:cNvSpPr>
            <a:spLocks/>
          </p:cNvSpPr>
          <p:nvPr/>
        </p:nvSpPr>
        <p:spPr bwMode="auto">
          <a:xfrm>
            <a:off x="196453" y="937617"/>
            <a:ext cx="7358063" cy="1026914"/>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endParaRPr lang="en-US" sz="2400" dirty="0">
              <a:ea typeface="Gill Sans" charset="0"/>
              <a:cs typeface="Gill Sans" charset="0"/>
            </a:endParaRPr>
          </a:p>
        </p:txBody>
      </p:sp>
      <p:pic>
        <p:nvPicPr>
          <p:cNvPr id="62467" name="Picture 3"/>
          <p:cNvPicPr>
            <a:picLocks noChangeAspect="1" noChangeArrowheads="1"/>
          </p:cNvPicPr>
          <p:nvPr/>
        </p:nvPicPr>
        <p:blipFill>
          <a:blip r:embed="rId2"/>
          <a:srcRect/>
          <a:stretch>
            <a:fillRect/>
          </a:stretch>
        </p:blipFill>
        <p:spPr bwMode="auto">
          <a:xfrm>
            <a:off x="1268015" y="1356786"/>
            <a:ext cx="2134195" cy="1991320"/>
          </a:xfrm>
          <a:prstGeom prst="rect">
            <a:avLst/>
          </a:prstGeom>
          <a:noFill/>
          <a:ln w="12700" cap="flat">
            <a:noFill/>
            <a:miter lim="800000"/>
            <a:headEnd/>
            <a:tailEnd/>
          </a:ln>
          <a:effectLst>
            <a:outerShdw blurRad="38100" dist="50800" dir="2399971" algn="ctr" rotWithShape="0">
              <a:schemeClr val="bg2">
                <a:alpha val="50000"/>
              </a:schemeClr>
            </a:outerShdw>
          </a:effectLst>
        </p:spPr>
      </p:pic>
      <p:pic>
        <p:nvPicPr>
          <p:cNvPr id="62468" name="Picture 4"/>
          <p:cNvPicPr>
            <a:picLocks noChangeAspect="1" noChangeArrowheads="1"/>
          </p:cNvPicPr>
          <p:nvPr/>
        </p:nvPicPr>
        <p:blipFill>
          <a:blip r:embed="rId3"/>
          <a:srcRect/>
          <a:stretch>
            <a:fillRect/>
          </a:stretch>
        </p:blipFill>
        <p:spPr bwMode="auto">
          <a:xfrm>
            <a:off x="3536156" y="1365716"/>
            <a:ext cx="1991320" cy="1991320"/>
          </a:xfrm>
          <a:prstGeom prst="rect">
            <a:avLst/>
          </a:prstGeom>
          <a:noFill/>
          <a:ln w="12700" cap="flat">
            <a:noFill/>
            <a:miter lim="800000"/>
            <a:headEnd/>
            <a:tailEnd/>
          </a:ln>
          <a:effectLst>
            <a:outerShdw blurRad="38100" dist="50800" dir="2399971" algn="ctr" rotWithShape="0">
              <a:schemeClr val="bg2">
                <a:alpha val="50000"/>
              </a:schemeClr>
            </a:outerShdw>
          </a:effectLst>
        </p:spPr>
      </p:pic>
      <p:pic>
        <p:nvPicPr>
          <p:cNvPr id="62469" name="Picture 5"/>
          <p:cNvPicPr>
            <a:picLocks noChangeAspect="1" noChangeArrowheads="1"/>
          </p:cNvPicPr>
          <p:nvPr/>
        </p:nvPicPr>
        <p:blipFill>
          <a:blip r:embed="rId4"/>
          <a:srcRect/>
          <a:stretch>
            <a:fillRect/>
          </a:stretch>
        </p:blipFill>
        <p:spPr bwMode="auto">
          <a:xfrm>
            <a:off x="5750718" y="1383575"/>
            <a:ext cx="2071688" cy="1973461"/>
          </a:xfrm>
          <a:prstGeom prst="rect">
            <a:avLst/>
          </a:prstGeom>
          <a:noFill/>
          <a:ln w="12700" cap="flat">
            <a:noFill/>
            <a:miter lim="800000"/>
            <a:headEnd/>
            <a:tailEnd/>
          </a:ln>
          <a:effectLst>
            <a:outerShdw blurRad="38100" dist="50800" dir="2399971" algn="ctr" rotWithShape="0">
              <a:schemeClr val="bg2">
                <a:alpha val="50000"/>
              </a:schemeClr>
            </a:outerShdw>
          </a:effectLst>
        </p:spPr>
      </p:pic>
      <p:pic>
        <p:nvPicPr>
          <p:cNvPr id="62470" name="Picture 6"/>
          <p:cNvPicPr>
            <a:picLocks noChangeAspect="1" noChangeArrowheads="1"/>
          </p:cNvPicPr>
          <p:nvPr/>
        </p:nvPicPr>
        <p:blipFill>
          <a:blip r:embed="rId5"/>
          <a:srcRect/>
          <a:stretch>
            <a:fillRect/>
          </a:stretch>
        </p:blipFill>
        <p:spPr bwMode="auto">
          <a:xfrm>
            <a:off x="3536156" y="3940163"/>
            <a:ext cx="2187773" cy="2011412"/>
          </a:xfrm>
          <a:prstGeom prst="rect">
            <a:avLst/>
          </a:prstGeom>
          <a:noFill/>
          <a:ln w="12700" cap="flat">
            <a:noFill/>
            <a:miter lim="800000"/>
            <a:headEnd/>
            <a:tailEnd/>
          </a:ln>
          <a:effectLst>
            <a:outerShdw blurRad="38100" dist="50800" dir="2399971" algn="ctr" rotWithShape="0">
              <a:schemeClr val="bg2">
                <a:alpha val="50000"/>
              </a:schemeClr>
            </a:outerShdw>
          </a:effectLst>
        </p:spPr>
      </p:pic>
      <p:pic>
        <p:nvPicPr>
          <p:cNvPr id="62471" name="Picture 7"/>
          <p:cNvPicPr>
            <a:picLocks noChangeAspect="1" noChangeArrowheads="1"/>
          </p:cNvPicPr>
          <p:nvPr/>
        </p:nvPicPr>
        <p:blipFill>
          <a:blip r:embed="rId6"/>
          <a:srcRect/>
          <a:stretch>
            <a:fillRect/>
          </a:stretch>
        </p:blipFill>
        <p:spPr bwMode="auto">
          <a:xfrm>
            <a:off x="5770810" y="3939047"/>
            <a:ext cx="1982391" cy="2019225"/>
          </a:xfrm>
          <a:prstGeom prst="rect">
            <a:avLst/>
          </a:prstGeom>
          <a:noFill/>
          <a:ln w="12700" cap="flat">
            <a:noFill/>
            <a:miter lim="800000"/>
            <a:headEnd/>
            <a:tailEnd/>
          </a:ln>
          <a:effectLst>
            <a:outerShdw blurRad="38100" dist="50800" dir="2399971" algn="ctr" rotWithShape="0">
              <a:schemeClr val="bg2">
                <a:alpha val="50000"/>
              </a:schemeClr>
            </a:outerShdw>
          </a:effectLst>
        </p:spPr>
      </p:pic>
      <p:pic>
        <p:nvPicPr>
          <p:cNvPr id="62472" name="Picture 8"/>
          <p:cNvPicPr>
            <a:picLocks noChangeAspect="1" noChangeArrowheads="1"/>
          </p:cNvPicPr>
          <p:nvPr/>
        </p:nvPicPr>
        <p:blipFill>
          <a:blip r:embed="rId7"/>
          <a:srcRect/>
          <a:stretch>
            <a:fillRect/>
          </a:stretch>
        </p:blipFill>
        <p:spPr bwMode="auto">
          <a:xfrm>
            <a:off x="1279177" y="3939047"/>
            <a:ext cx="2118568" cy="2009180"/>
          </a:xfrm>
          <a:prstGeom prst="rect">
            <a:avLst/>
          </a:prstGeom>
          <a:noFill/>
          <a:ln w="12700" cap="flat">
            <a:noFill/>
            <a:miter lim="800000"/>
            <a:headEnd/>
            <a:tailEnd/>
          </a:ln>
          <a:effectLst>
            <a:outerShdw blurRad="38100" dist="50800" dir="2399971" algn="ctr" rotWithShape="0">
              <a:schemeClr val="bg2">
                <a:alpha val="50000"/>
              </a:schemeClr>
            </a:outerShdw>
          </a:effectLst>
        </p:spPr>
      </p:pic>
      <p:sp>
        <p:nvSpPr>
          <p:cNvPr id="10" name="CaixaDeTexto 5"/>
          <p:cNvSpPr txBox="1"/>
          <p:nvPr/>
        </p:nvSpPr>
        <p:spPr>
          <a:xfrm>
            <a:off x="1268015" y="3334846"/>
            <a:ext cx="1979660" cy="369332"/>
          </a:xfrm>
          <a:prstGeom prst="rect">
            <a:avLst/>
          </a:prstGeom>
          <a:noFill/>
        </p:spPr>
        <p:txBody>
          <a:bodyPr wrap="square" rtlCol="0">
            <a:spAutoFit/>
          </a:bodyPr>
          <a:lstStyle/>
          <a:p>
            <a:pPr algn="ctr"/>
            <a:r>
              <a:rPr lang="pt-BR" dirty="0" smtClean="0"/>
              <a:t>Original</a:t>
            </a:r>
            <a:endParaRPr lang="en-US" dirty="0"/>
          </a:p>
        </p:txBody>
      </p:sp>
      <p:sp>
        <p:nvSpPr>
          <p:cNvPr id="11" name="CaixaDeTexto 5"/>
          <p:cNvSpPr txBox="1"/>
          <p:nvPr/>
        </p:nvSpPr>
        <p:spPr>
          <a:xfrm>
            <a:off x="3563637" y="5958272"/>
            <a:ext cx="2198243" cy="369332"/>
          </a:xfrm>
          <a:prstGeom prst="rect">
            <a:avLst/>
          </a:prstGeom>
          <a:noFill/>
        </p:spPr>
        <p:txBody>
          <a:bodyPr wrap="square" rtlCol="0">
            <a:spAutoFit/>
          </a:bodyPr>
          <a:lstStyle/>
          <a:p>
            <a:pPr algn="ctr"/>
            <a:r>
              <a:rPr lang="pt-BR" dirty="0" smtClean="0"/>
              <a:t>Final Field</a:t>
            </a:r>
          </a:p>
        </p:txBody>
      </p:sp>
      <p:sp>
        <p:nvSpPr>
          <p:cNvPr id="12" name="CaixaDeTexto 5"/>
          <p:cNvSpPr txBox="1"/>
          <p:nvPr/>
        </p:nvSpPr>
        <p:spPr>
          <a:xfrm>
            <a:off x="1279177" y="5951575"/>
            <a:ext cx="1979660" cy="369332"/>
          </a:xfrm>
          <a:prstGeom prst="rect">
            <a:avLst/>
          </a:prstGeom>
          <a:noFill/>
        </p:spPr>
        <p:txBody>
          <a:bodyPr wrap="square" rtlCol="0">
            <a:spAutoFit/>
          </a:bodyPr>
          <a:lstStyle/>
          <a:p>
            <a:pPr algn="ctr"/>
            <a:r>
              <a:rPr lang="pt-BR" dirty="0" err="1" smtClean="0"/>
              <a:t>User</a:t>
            </a:r>
            <a:r>
              <a:rPr lang="pt-BR" dirty="0" smtClean="0"/>
              <a:t> </a:t>
            </a:r>
            <a:r>
              <a:rPr lang="pt-BR" dirty="0" err="1" smtClean="0"/>
              <a:t>Selection</a:t>
            </a:r>
            <a:endParaRPr lang="en-US" dirty="0"/>
          </a:p>
        </p:txBody>
      </p:sp>
      <p:sp>
        <p:nvSpPr>
          <p:cNvPr id="13" name="CaixaDeTexto 5"/>
          <p:cNvSpPr txBox="1"/>
          <p:nvPr/>
        </p:nvSpPr>
        <p:spPr>
          <a:xfrm>
            <a:off x="5762379" y="3357036"/>
            <a:ext cx="1979660" cy="369332"/>
          </a:xfrm>
          <a:prstGeom prst="rect">
            <a:avLst/>
          </a:prstGeom>
          <a:noFill/>
        </p:spPr>
        <p:txBody>
          <a:bodyPr wrap="square" rtlCol="0">
            <a:spAutoFit/>
          </a:bodyPr>
          <a:lstStyle/>
          <a:p>
            <a:pPr algn="ctr"/>
            <a:r>
              <a:rPr lang="pt-BR" dirty="0" err="1" smtClean="0"/>
              <a:t>User’s</a:t>
            </a:r>
            <a:r>
              <a:rPr lang="pt-BR" dirty="0" smtClean="0"/>
              <a:t> </a:t>
            </a:r>
            <a:r>
              <a:rPr lang="pt-BR" dirty="0" err="1" smtClean="0"/>
              <a:t>Choices</a:t>
            </a:r>
            <a:endParaRPr lang="en-US" dirty="0"/>
          </a:p>
        </p:txBody>
      </p:sp>
      <p:sp>
        <p:nvSpPr>
          <p:cNvPr id="14" name="CaixaDeTexto 5"/>
          <p:cNvSpPr txBox="1"/>
          <p:nvPr/>
        </p:nvSpPr>
        <p:spPr>
          <a:xfrm>
            <a:off x="3552475" y="3357036"/>
            <a:ext cx="1979660" cy="369332"/>
          </a:xfrm>
          <a:prstGeom prst="rect">
            <a:avLst/>
          </a:prstGeom>
          <a:noFill/>
        </p:spPr>
        <p:txBody>
          <a:bodyPr wrap="square" rtlCol="0">
            <a:spAutoFit/>
          </a:bodyPr>
          <a:lstStyle/>
          <a:p>
            <a:pPr algn="ctr"/>
            <a:r>
              <a:rPr lang="pt-BR" dirty="0" err="1" smtClean="0"/>
              <a:t>Noisy</a:t>
            </a:r>
            <a:endParaRPr lang="en-US" dirty="0"/>
          </a:p>
        </p:txBody>
      </p:sp>
      <p:sp>
        <p:nvSpPr>
          <p:cNvPr id="16" name="CaixaDeTexto 5"/>
          <p:cNvSpPr txBox="1"/>
          <p:nvPr/>
        </p:nvSpPr>
        <p:spPr>
          <a:xfrm>
            <a:off x="5773541" y="5997741"/>
            <a:ext cx="2198243" cy="646331"/>
          </a:xfrm>
          <a:prstGeom prst="rect">
            <a:avLst/>
          </a:prstGeom>
          <a:noFill/>
        </p:spPr>
        <p:txBody>
          <a:bodyPr wrap="square" rtlCol="0">
            <a:spAutoFit/>
          </a:bodyPr>
          <a:lstStyle/>
          <a:p>
            <a:pPr algn="ctr"/>
            <a:r>
              <a:rPr lang="pt-BR" dirty="0" smtClean="0"/>
              <a:t>Final Field</a:t>
            </a:r>
          </a:p>
          <a:p>
            <a:pPr algn="ctr"/>
            <a:r>
              <a:rPr lang="pt-BR" dirty="0" smtClean="0"/>
              <a:t>(</a:t>
            </a:r>
            <a:r>
              <a:rPr lang="pt-BR" dirty="0" err="1" smtClean="0"/>
              <a:t>larger</a:t>
            </a:r>
            <a:r>
              <a:rPr lang="pt-BR" dirty="0" smtClean="0"/>
              <a:t> </a:t>
            </a:r>
            <a:r>
              <a:rPr lang="pt-BR" dirty="0" err="1" smtClean="0"/>
              <a:t>radius</a:t>
            </a:r>
            <a:r>
              <a:rPr lang="pt-BR" dirty="0" smtClean="0"/>
              <a:t>)</a:t>
            </a:r>
            <a:endParaRPr lang="en-US" dirty="0"/>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3489" name="Picture 1"/>
          <p:cNvPicPr>
            <a:picLocks noChangeAspect="1" noChangeArrowheads="1"/>
          </p:cNvPicPr>
          <p:nvPr/>
        </p:nvPicPr>
        <p:blipFill>
          <a:blip r:embed="rId3"/>
          <a:srcRect/>
          <a:stretch>
            <a:fillRect/>
          </a:stretch>
        </p:blipFill>
        <p:spPr bwMode="auto">
          <a:xfrm>
            <a:off x="267891" y="1918767"/>
            <a:ext cx="8598173" cy="2777133"/>
          </a:xfrm>
          <a:prstGeom prst="rect">
            <a:avLst/>
          </a:prstGeom>
          <a:noFill/>
          <a:ln w="12700" cap="flat">
            <a:noFill/>
            <a:miter lim="800000"/>
            <a:headEnd/>
            <a:tailEnd/>
          </a:ln>
        </p:spPr>
      </p:pic>
      <p:sp>
        <p:nvSpPr>
          <p:cNvPr id="5" name="Title 4"/>
          <p:cNvSpPr>
            <a:spLocks noGrp="1"/>
          </p:cNvSpPr>
          <p:nvPr>
            <p:ph type="title"/>
          </p:nvPr>
        </p:nvSpPr>
        <p:spPr/>
        <p:txBody>
          <a:bodyPr/>
          <a:lstStyle/>
          <a:p>
            <a:r>
              <a:rPr lang="en-US" sz="4400" kern="1200" dirty="0" smtClean="0">
                <a:solidFill>
                  <a:schemeClr val="tx1"/>
                </a:solidFill>
                <a:latin typeface="Calibri"/>
                <a:ea typeface="+mj-ea"/>
                <a:cs typeface="+mj-cs"/>
              </a:rPr>
              <a:t>Granular Flow</a:t>
            </a:r>
            <a:r>
              <a:rPr lang="en-US" dirty="0" smtClean="0"/>
              <a:t> </a:t>
            </a:r>
            <a:endParaRPr lang="en-US" dirty="0"/>
          </a:p>
        </p:txBody>
      </p:sp>
      <p:sp>
        <p:nvSpPr>
          <p:cNvPr id="4" name="CaixaDeTexto 5"/>
          <p:cNvSpPr txBox="1"/>
          <p:nvPr/>
        </p:nvSpPr>
        <p:spPr>
          <a:xfrm>
            <a:off x="267891" y="4695900"/>
            <a:ext cx="2858355" cy="369332"/>
          </a:xfrm>
          <a:prstGeom prst="rect">
            <a:avLst/>
          </a:prstGeom>
          <a:noFill/>
        </p:spPr>
        <p:txBody>
          <a:bodyPr wrap="square" rtlCol="0">
            <a:spAutoFit/>
          </a:bodyPr>
          <a:lstStyle/>
          <a:p>
            <a:pPr algn="ctr"/>
            <a:r>
              <a:rPr lang="pt-BR" dirty="0" smtClean="0"/>
              <a:t>Original</a:t>
            </a:r>
            <a:endParaRPr lang="en-US" dirty="0"/>
          </a:p>
        </p:txBody>
      </p:sp>
      <p:sp>
        <p:nvSpPr>
          <p:cNvPr id="6" name="CaixaDeTexto 5"/>
          <p:cNvSpPr txBox="1"/>
          <p:nvPr/>
        </p:nvSpPr>
        <p:spPr>
          <a:xfrm>
            <a:off x="3375912" y="4695900"/>
            <a:ext cx="2550931" cy="369332"/>
          </a:xfrm>
          <a:prstGeom prst="rect">
            <a:avLst/>
          </a:prstGeom>
          <a:noFill/>
        </p:spPr>
        <p:txBody>
          <a:bodyPr wrap="square" rtlCol="0">
            <a:spAutoFit/>
          </a:bodyPr>
          <a:lstStyle/>
          <a:p>
            <a:pPr algn="ctr"/>
            <a:r>
              <a:rPr lang="pt-BR" dirty="0" err="1" smtClean="0"/>
              <a:t>Gaussian</a:t>
            </a:r>
            <a:endParaRPr lang="en-US" dirty="0"/>
          </a:p>
        </p:txBody>
      </p:sp>
      <p:sp>
        <p:nvSpPr>
          <p:cNvPr id="7" name="CaixaDeTexto 5"/>
          <p:cNvSpPr txBox="1"/>
          <p:nvPr/>
        </p:nvSpPr>
        <p:spPr>
          <a:xfrm>
            <a:off x="6135869" y="4695900"/>
            <a:ext cx="2550931" cy="369332"/>
          </a:xfrm>
          <a:prstGeom prst="rect">
            <a:avLst/>
          </a:prstGeom>
          <a:noFill/>
        </p:spPr>
        <p:txBody>
          <a:bodyPr wrap="square" rtlCol="0">
            <a:spAutoFit/>
          </a:bodyPr>
          <a:lstStyle/>
          <a:p>
            <a:pPr algn="ctr"/>
            <a:r>
              <a:rPr lang="pt-BR" dirty="0" err="1" smtClean="0"/>
              <a:t>Topology-aware</a:t>
            </a:r>
            <a:endParaRPr lang="en-US"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 Data</a:t>
            </a:r>
            <a:endParaRPr lang="en-US" dirty="0"/>
          </a:p>
        </p:txBody>
      </p:sp>
      <p:pic>
        <p:nvPicPr>
          <p:cNvPr id="4" name="Picture 3" descr="ImgMecOriImgMecOri1.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rot="16200000">
            <a:off x="4502512" y="1246985"/>
            <a:ext cx="3584421" cy="3709592"/>
          </a:xfrm>
          <a:prstGeom prst="rect">
            <a:avLst/>
          </a:prstGeom>
        </p:spPr>
      </p:pic>
      <p:pic>
        <p:nvPicPr>
          <p:cNvPr id="5" name="Picture 4" descr="Screen shot 2010-08-26 at 8.01.59 AM.png"/>
          <p:cNvPicPr>
            <a:picLocks noChangeAspect="1"/>
          </p:cNvPicPr>
          <p:nvPr/>
        </p:nvPicPr>
        <p:blipFill>
          <a:blip r:embed="rId5"/>
          <a:stretch>
            <a:fillRect/>
          </a:stretch>
        </p:blipFill>
        <p:spPr>
          <a:xfrm>
            <a:off x="931409" y="3733256"/>
            <a:ext cx="2538309" cy="2267473"/>
          </a:xfrm>
          <a:prstGeom prst="rect">
            <a:avLst/>
          </a:prstGeom>
        </p:spPr>
      </p:pic>
      <p:pic>
        <p:nvPicPr>
          <p:cNvPr id="6" name="Picture 5" descr="Screen shot 2010-08-26 at 8.04.08 AM.png"/>
          <p:cNvPicPr>
            <a:picLocks noChangeAspect="1"/>
          </p:cNvPicPr>
          <p:nvPr/>
        </p:nvPicPr>
        <p:blipFill>
          <a:blip r:embed="rId6"/>
          <a:stretch>
            <a:fillRect/>
          </a:stretch>
        </p:blipFill>
        <p:spPr>
          <a:xfrm>
            <a:off x="818633" y="1143000"/>
            <a:ext cx="2651085" cy="2075368"/>
          </a:xfrm>
          <a:prstGeom prst="rect">
            <a:avLst/>
          </a:prstGeom>
        </p:spPr>
      </p:pic>
      <p:sp>
        <p:nvSpPr>
          <p:cNvPr id="8" name="Rectangle 7"/>
          <p:cNvSpPr/>
          <p:nvPr/>
        </p:nvSpPr>
        <p:spPr>
          <a:xfrm>
            <a:off x="4101593" y="5479641"/>
            <a:ext cx="4715790" cy="646331"/>
          </a:xfrm>
          <a:prstGeom prst="rect">
            <a:avLst/>
          </a:prstGeom>
        </p:spPr>
        <p:txBody>
          <a:bodyPr wrap="square">
            <a:spAutoFit/>
          </a:bodyPr>
          <a:lstStyle/>
          <a:p>
            <a:pPr>
              <a:buNone/>
            </a:pPr>
            <a:r>
              <a:rPr lang="en-US" dirty="0" smtClean="0"/>
              <a:t>Data: Luis </a:t>
            </a:r>
            <a:r>
              <a:rPr lang="en-US" dirty="0" err="1" smtClean="0"/>
              <a:t>Alzuguir</a:t>
            </a:r>
            <a:r>
              <a:rPr lang="en-US" dirty="0" smtClean="0"/>
              <a:t> and Juliana </a:t>
            </a:r>
            <a:r>
              <a:rPr lang="en-US" dirty="0" err="1" smtClean="0"/>
              <a:t>Abrantes</a:t>
            </a:r>
            <a:endParaRPr lang="en-US" dirty="0" smtClean="0"/>
          </a:p>
          <a:p>
            <a:pPr>
              <a:buNone/>
            </a:pPr>
            <a:r>
              <a:rPr lang="en-US" dirty="0" smtClean="0"/>
              <a:t>(Dept. of Mechanical </a:t>
            </a:r>
            <a:r>
              <a:rPr lang="en-US" dirty="0" err="1" smtClean="0"/>
              <a:t>Enginerring</a:t>
            </a:r>
            <a:r>
              <a:rPr lang="en-US" dirty="0" smtClean="0"/>
              <a:t>, PUC-Rio)</a:t>
            </a:r>
            <a:endParaRPr lang="en-US" dirty="0"/>
          </a:p>
        </p:txBody>
      </p:sp>
      <p:sp>
        <p:nvSpPr>
          <p:cNvPr id="9" name="Rectangle 8"/>
          <p:cNvSpPr/>
          <p:nvPr/>
        </p:nvSpPr>
        <p:spPr>
          <a:xfrm>
            <a:off x="4302978" y="1309570"/>
            <a:ext cx="4025128" cy="135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anual Operation 9"/>
          <p:cNvSpPr/>
          <p:nvPr/>
        </p:nvSpPr>
        <p:spPr>
          <a:xfrm rot="10800000">
            <a:off x="7006865" y="4866993"/>
            <a:ext cx="914400" cy="612648"/>
          </a:xfrm>
          <a:prstGeom prst="flowChartManualOperat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13608" y="1143000"/>
            <a:ext cx="1010049" cy="5173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rot="16200000">
            <a:off x="695324" y="3537132"/>
            <a:ext cx="638868" cy="3922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4513" name="Picture 1"/>
          <p:cNvPicPr>
            <a:picLocks noChangeAspect="1" noChangeArrowheads="1"/>
          </p:cNvPicPr>
          <p:nvPr/>
        </p:nvPicPr>
        <p:blipFill>
          <a:blip r:embed="rId3"/>
          <a:srcRect/>
          <a:stretch>
            <a:fillRect/>
          </a:stretch>
        </p:blipFill>
        <p:spPr bwMode="auto">
          <a:xfrm rot="5400000">
            <a:off x="4986980" y="962224"/>
            <a:ext cx="2586383" cy="2615444"/>
          </a:xfrm>
          <a:prstGeom prst="rect">
            <a:avLst/>
          </a:prstGeom>
          <a:noFill/>
          <a:ln w="12700" cap="flat">
            <a:noFill/>
            <a:miter lim="800000"/>
            <a:headEnd/>
            <a:tailEnd/>
          </a:ln>
        </p:spPr>
      </p:pic>
      <p:pic>
        <p:nvPicPr>
          <p:cNvPr id="64514" name="Picture 2"/>
          <p:cNvPicPr>
            <a:picLocks noChangeAspect="1" noChangeArrowheads="1"/>
          </p:cNvPicPr>
          <p:nvPr/>
        </p:nvPicPr>
        <p:blipFill>
          <a:blip r:embed="rId4"/>
          <a:srcRect/>
          <a:stretch>
            <a:fillRect/>
          </a:stretch>
        </p:blipFill>
        <p:spPr bwMode="auto">
          <a:xfrm rot="5400000">
            <a:off x="4977259" y="3873389"/>
            <a:ext cx="2605828" cy="2615444"/>
          </a:xfrm>
          <a:prstGeom prst="rect">
            <a:avLst/>
          </a:prstGeom>
          <a:noFill/>
          <a:ln w="12700" cap="flat">
            <a:noFill/>
            <a:miter lim="800000"/>
            <a:headEnd/>
            <a:tailEnd/>
          </a:ln>
        </p:spPr>
      </p:pic>
      <p:pic>
        <p:nvPicPr>
          <p:cNvPr id="64515" name="Picture 3"/>
          <p:cNvPicPr>
            <a:picLocks noChangeAspect="1" noChangeArrowheads="1"/>
          </p:cNvPicPr>
          <p:nvPr/>
        </p:nvPicPr>
        <p:blipFill>
          <a:blip r:embed="rId5"/>
          <a:srcRect/>
          <a:stretch>
            <a:fillRect/>
          </a:stretch>
        </p:blipFill>
        <p:spPr bwMode="auto">
          <a:xfrm rot="5400000">
            <a:off x="1227271" y="3868617"/>
            <a:ext cx="2605828" cy="2624988"/>
          </a:xfrm>
          <a:prstGeom prst="rect">
            <a:avLst/>
          </a:prstGeom>
          <a:noFill/>
          <a:ln w="12700" cap="flat">
            <a:noFill/>
            <a:miter lim="800000"/>
            <a:headEnd/>
            <a:tailEnd/>
          </a:ln>
        </p:spPr>
      </p:pic>
      <p:pic>
        <p:nvPicPr>
          <p:cNvPr id="64516" name="Picture 4"/>
          <p:cNvPicPr>
            <a:picLocks noChangeAspect="1" noChangeArrowheads="1"/>
          </p:cNvPicPr>
          <p:nvPr/>
        </p:nvPicPr>
        <p:blipFill>
          <a:blip r:embed="rId6"/>
          <a:srcRect/>
          <a:stretch>
            <a:fillRect/>
          </a:stretch>
        </p:blipFill>
        <p:spPr bwMode="auto">
          <a:xfrm rot="5400000">
            <a:off x="1217689" y="976754"/>
            <a:ext cx="2624989" cy="2624989"/>
          </a:xfrm>
          <a:prstGeom prst="rect">
            <a:avLst/>
          </a:prstGeom>
          <a:noFill/>
          <a:ln w="12700" cap="flat">
            <a:noFill/>
            <a:miter lim="800000"/>
            <a:headEnd/>
            <a:tailEnd/>
          </a:ln>
        </p:spPr>
      </p:pic>
      <p:sp>
        <p:nvSpPr>
          <p:cNvPr id="9" name="Title 8"/>
          <p:cNvSpPr>
            <a:spLocks noGrp="1"/>
          </p:cNvSpPr>
          <p:nvPr>
            <p:ph type="title"/>
          </p:nvPr>
        </p:nvSpPr>
        <p:spPr/>
        <p:txBody>
          <a:bodyPr/>
          <a:lstStyle/>
          <a:p>
            <a:r>
              <a:rPr lang="en-US" dirty="0" smtClean="0"/>
              <a:t>Wall jet</a:t>
            </a:r>
          </a:p>
        </p:txBody>
      </p:sp>
      <p:sp>
        <p:nvSpPr>
          <p:cNvPr id="10" name="CaixaDeTexto 5"/>
          <p:cNvSpPr txBox="1"/>
          <p:nvPr/>
        </p:nvSpPr>
        <p:spPr>
          <a:xfrm>
            <a:off x="1217689" y="3563138"/>
            <a:ext cx="2624991" cy="369332"/>
          </a:xfrm>
          <a:prstGeom prst="rect">
            <a:avLst/>
          </a:prstGeom>
          <a:noFill/>
        </p:spPr>
        <p:txBody>
          <a:bodyPr wrap="square" rtlCol="0">
            <a:spAutoFit/>
          </a:bodyPr>
          <a:lstStyle/>
          <a:p>
            <a:pPr algn="ctr"/>
            <a:r>
              <a:rPr lang="pt-BR" dirty="0" smtClean="0"/>
              <a:t>Original</a:t>
            </a:r>
            <a:endParaRPr lang="en-US" dirty="0"/>
          </a:p>
        </p:txBody>
      </p:sp>
      <p:sp>
        <p:nvSpPr>
          <p:cNvPr id="11" name="CaixaDeTexto 5"/>
          <p:cNvSpPr txBox="1"/>
          <p:nvPr/>
        </p:nvSpPr>
        <p:spPr>
          <a:xfrm>
            <a:off x="4962903" y="3508865"/>
            <a:ext cx="2624991" cy="369332"/>
          </a:xfrm>
          <a:prstGeom prst="rect">
            <a:avLst/>
          </a:prstGeom>
          <a:noFill/>
        </p:spPr>
        <p:txBody>
          <a:bodyPr wrap="square" rtlCol="0">
            <a:spAutoFit/>
          </a:bodyPr>
          <a:lstStyle/>
          <a:p>
            <a:pPr algn="ctr"/>
            <a:r>
              <a:rPr lang="pt-BR" dirty="0" err="1" smtClean="0"/>
              <a:t>Scale</a:t>
            </a:r>
            <a:r>
              <a:rPr lang="pt-BR" dirty="0" smtClean="0"/>
              <a:t> n=30</a:t>
            </a:r>
            <a:endParaRPr lang="en-US" dirty="0"/>
          </a:p>
        </p:txBody>
      </p:sp>
      <p:sp>
        <p:nvSpPr>
          <p:cNvPr id="12" name="CaixaDeTexto 5"/>
          <p:cNvSpPr txBox="1"/>
          <p:nvPr/>
        </p:nvSpPr>
        <p:spPr>
          <a:xfrm>
            <a:off x="1217687" y="6484025"/>
            <a:ext cx="2624991" cy="369332"/>
          </a:xfrm>
          <a:prstGeom prst="rect">
            <a:avLst/>
          </a:prstGeom>
          <a:noFill/>
        </p:spPr>
        <p:txBody>
          <a:bodyPr wrap="square" rtlCol="0">
            <a:spAutoFit/>
          </a:bodyPr>
          <a:lstStyle/>
          <a:p>
            <a:pPr algn="ctr"/>
            <a:r>
              <a:rPr lang="pt-BR" dirty="0" err="1" smtClean="0"/>
              <a:t>Scale</a:t>
            </a:r>
            <a:r>
              <a:rPr lang="pt-BR" dirty="0" smtClean="0"/>
              <a:t> n=100</a:t>
            </a:r>
            <a:endParaRPr lang="en-US" dirty="0"/>
          </a:p>
        </p:txBody>
      </p:sp>
      <p:sp>
        <p:nvSpPr>
          <p:cNvPr id="13" name="CaixaDeTexto 5"/>
          <p:cNvSpPr txBox="1"/>
          <p:nvPr/>
        </p:nvSpPr>
        <p:spPr>
          <a:xfrm>
            <a:off x="4962903" y="6451759"/>
            <a:ext cx="2624991" cy="369332"/>
          </a:xfrm>
          <a:prstGeom prst="rect">
            <a:avLst/>
          </a:prstGeom>
          <a:noFill/>
        </p:spPr>
        <p:txBody>
          <a:bodyPr wrap="square" rtlCol="0">
            <a:spAutoFit/>
          </a:bodyPr>
          <a:lstStyle/>
          <a:p>
            <a:pPr algn="ctr"/>
            <a:r>
              <a:rPr lang="pt-BR" dirty="0" err="1" smtClean="0"/>
              <a:t>Topology-aware</a:t>
            </a:r>
            <a:endParaRPr lang="en-US" dirty="0"/>
          </a:p>
        </p:txBody>
      </p:sp>
      <p:sp>
        <p:nvSpPr>
          <p:cNvPr id="14" name="Rectangle 13"/>
          <p:cNvSpPr/>
          <p:nvPr/>
        </p:nvSpPr>
        <p:spPr>
          <a:xfrm>
            <a:off x="1217686" y="3534124"/>
            <a:ext cx="2624994" cy="676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62900" y="3495518"/>
            <a:ext cx="2624994" cy="676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17684" y="6384139"/>
            <a:ext cx="2624994" cy="676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962900" y="6416405"/>
            <a:ext cx="2624994" cy="676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6" name="AutoShape 4"/>
          <p:cNvSpPr>
            <a:spLocks/>
          </p:cNvSpPr>
          <p:nvPr/>
        </p:nvSpPr>
        <p:spPr bwMode="auto">
          <a:xfrm rot="20449686">
            <a:off x="3543398" y="4856350"/>
            <a:ext cx="1224173" cy="389585"/>
          </a:xfrm>
          <a:prstGeom prst="rightArrow">
            <a:avLst>
              <a:gd name="adj1" fmla="val 33333"/>
              <a:gd name="adj2" fmla="val 77805"/>
            </a:avLst>
          </a:prstGeom>
          <a:solidFill>
            <a:schemeClr val="accent1"/>
          </a:solidFill>
          <a:ln w="12700" cap="flat">
            <a:solidFill>
              <a:srgbClr val="C3C3C3"/>
            </a:solidFill>
            <a:prstDash val="solid"/>
            <a:miter lim="800000"/>
            <a:headEnd type="none" w="med" len="med"/>
            <a:tailEnd type="none" w="med" len="med"/>
          </a:ln>
          <a:effectLst>
            <a:outerShdw blurRad="38100" dist="50799" dir="9059997" algn="ctr" rotWithShape="0">
              <a:schemeClr val="bg2">
                <a:alpha val="50000"/>
              </a:schemeClr>
            </a:outerShdw>
          </a:effectLst>
        </p:spPr>
        <p:txBody>
          <a:bodyPr lIns="0" tIns="0" rIns="0" bIns="0">
            <a:prstTxWarp prst="textNoShape">
              <a:avLst/>
            </a:prstTxWarp>
          </a:bodyPr>
          <a:lstStyle/>
          <a:p>
            <a:pPr>
              <a:defRPr/>
            </a:pPr>
            <a:endParaRPr lang="pt-BR"/>
          </a:p>
        </p:txBody>
      </p:sp>
      <p:sp>
        <p:nvSpPr>
          <p:cNvPr id="181257" name="Oval 8"/>
          <p:cNvSpPr>
            <a:spLocks/>
          </p:cNvSpPr>
          <p:nvPr/>
        </p:nvSpPr>
        <p:spPr bwMode="auto">
          <a:xfrm>
            <a:off x="4583731" y="2155402"/>
            <a:ext cx="294680" cy="294680"/>
          </a:xfrm>
          <a:prstGeom prst="ellipse">
            <a:avLst/>
          </a:prstGeom>
          <a:solidFill>
            <a:srgbClr val="FF7F00">
              <a:alpha val="0"/>
            </a:srgbClr>
          </a:solidFill>
          <a:ln w="50800">
            <a:solidFill>
              <a:srgbClr val="F9FFFE"/>
            </a:solidFill>
            <a:miter lim="800000"/>
            <a:headEnd/>
            <a:tailEnd/>
          </a:ln>
        </p:spPr>
        <p:txBody>
          <a:bodyPr lIns="0" tIns="0" rIns="0" bIns="0">
            <a:prstTxWarp prst="textNoShape">
              <a:avLst/>
            </a:prstTxWarp>
          </a:bodyPr>
          <a:lstStyle/>
          <a:p>
            <a:endParaRPr lang="pt-BR"/>
          </a:p>
        </p:txBody>
      </p:sp>
      <p:sp>
        <p:nvSpPr>
          <p:cNvPr id="181258" name="Oval 9"/>
          <p:cNvSpPr>
            <a:spLocks/>
          </p:cNvSpPr>
          <p:nvPr/>
        </p:nvSpPr>
        <p:spPr bwMode="auto">
          <a:xfrm>
            <a:off x="5030216" y="1566042"/>
            <a:ext cx="294680" cy="294680"/>
          </a:xfrm>
          <a:prstGeom prst="ellipse">
            <a:avLst/>
          </a:prstGeom>
          <a:solidFill>
            <a:srgbClr val="FF7F00">
              <a:alpha val="0"/>
            </a:srgbClr>
          </a:solidFill>
          <a:ln w="50800">
            <a:solidFill>
              <a:srgbClr val="F9FFFE"/>
            </a:solidFill>
            <a:miter lim="800000"/>
            <a:headEnd/>
            <a:tailEnd/>
          </a:ln>
        </p:spPr>
        <p:txBody>
          <a:bodyPr lIns="0" tIns="0" rIns="0" bIns="0">
            <a:prstTxWarp prst="textNoShape">
              <a:avLst/>
            </a:prstTxWarp>
          </a:bodyPr>
          <a:lstStyle/>
          <a:p>
            <a:endParaRPr lang="pt-BR"/>
          </a:p>
        </p:txBody>
      </p:sp>
      <p:sp>
        <p:nvSpPr>
          <p:cNvPr id="14" name="Title 8"/>
          <p:cNvSpPr>
            <a:spLocks noGrp="1"/>
          </p:cNvSpPr>
          <p:nvPr>
            <p:ph type="title"/>
          </p:nvPr>
        </p:nvSpPr>
        <p:spPr>
          <a:xfrm>
            <a:off x="457200" y="0"/>
            <a:ext cx="8229600" cy="1143000"/>
          </a:xfrm>
        </p:spPr>
        <p:txBody>
          <a:bodyPr/>
          <a:lstStyle/>
          <a:p>
            <a:r>
              <a:rPr lang="en-US" dirty="0" smtClean="0"/>
              <a:t>Wall jet</a:t>
            </a:r>
          </a:p>
        </p:txBody>
      </p:sp>
      <p:pic>
        <p:nvPicPr>
          <p:cNvPr id="15" name="Picture 14" descr="ImgMecOriImgMecCur1_.pdf"/>
          <p:cNvPicPr>
            <a:picLocks noChangeAspect="1"/>
          </p:cNvPicPr>
          <p:nvPr/>
        </p:nvPicPr>
        <mc:AlternateContent xmlns:ma="http://schemas.microsoft.com/office/mac/drawingml/2008/main">
          <mc:Choice Requires="ma">
            <p:blipFill>
              <a:blip r:embed="rId2"/>
              <a:stretch>
                <a:fillRect/>
              </a:stretch>
            </p:blipFill>
          </mc:Choice>
          <mc:Fallback xmlns:mc="http://schemas.openxmlformats.org/markup-compatibility/2006" xmlns:p="http://schemas.openxmlformats.org/presentationml/2006/main" xmlns:r="http://schemas.openxmlformats.org/officeDocument/2006/relationships" xmlns:a="http://schemas.openxmlformats.org/drawingml/2006/main" xmlns="">
            <p:blipFill>
              <a:blip r:embed="rId3"/>
              <a:stretch>
                <a:fillRect/>
              </a:stretch>
            </p:blipFill>
          </mc:Fallback>
        </mc:AlternateContent>
        <p:spPr>
          <a:xfrm rot="16200000">
            <a:off x="804778" y="4395366"/>
            <a:ext cx="2240626" cy="2318870"/>
          </a:xfrm>
          <a:prstGeom prst="rect">
            <a:avLst/>
          </a:prstGeom>
        </p:spPr>
      </p:pic>
      <p:pic>
        <p:nvPicPr>
          <p:cNvPr id="16" name="Picture 15" descr="ImgMecOriImgMecFinal1.pdf"/>
          <p:cNvPicPr>
            <a:picLocks noChangeAspect="1"/>
          </p:cNvPicPr>
          <p:nvPr/>
        </p:nvPicPr>
        <mc:AlternateContent xmlns:ma="http://schemas.microsoft.com/office/mac/drawingml/2008/main">
          <mc:Choice Requires="ma">
            <p:blipFill>
              <a:blip r:embed="rId4"/>
              <a:stretch>
                <a:fillRect/>
              </a:stretch>
            </p:blipFill>
          </mc:Choice>
          <mc:Fallback xmlns:mc="http://schemas.openxmlformats.org/markup-compatibility/2006" xmlns:p="http://schemas.openxmlformats.org/presentationml/2006/main" xmlns:r="http://schemas.openxmlformats.org/officeDocument/2006/relationships" xmlns:a="http://schemas.openxmlformats.org/drawingml/2006/main" xmlns="">
            <p:blipFill>
              <a:blip r:embed="rId5"/>
              <a:stretch>
                <a:fillRect/>
              </a:stretch>
            </p:blipFill>
          </mc:Fallback>
        </mc:AlternateContent>
        <p:spPr>
          <a:xfrm rot="16200000">
            <a:off x="5030216" y="1566042"/>
            <a:ext cx="3920309" cy="4057208"/>
          </a:xfrm>
          <a:prstGeom prst="rect">
            <a:avLst/>
          </a:prstGeom>
        </p:spPr>
      </p:pic>
      <p:pic>
        <p:nvPicPr>
          <p:cNvPr id="17" name="Picture 16" descr="ImgMecOriImgMecOri1.pdf"/>
          <p:cNvPicPr>
            <a:picLocks noChangeAspect="1"/>
          </p:cNvPicPr>
          <p:nvPr/>
        </p:nvPicPr>
        <mc:AlternateContent xmlns:ma="http://schemas.microsoft.com/office/mac/drawingml/2008/main">
          <mc:Choice Requires="ma">
            <p:blipFill>
              <a:blip r:embed="rId6"/>
              <a:stretch>
                <a:fillRect/>
              </a:stretch>
            </p:blipFill>
          </mc:Choice>
          <mc:Fallback xmlns:mc="http://schemas.openxmlformats.org/markup-compatibility/2006" xmlns:p="http://schemas.openxmlformats.org/presentationml/2006/main" xmlns:r="http://schemas.openxmlformats.org/officeDocument/2006/relationships" xmlns:a="http://schemas.openxmlformats.org/drawingml/2006/main" xmlns="">
            <p:blipFill>
              <a:blip r:embed="rId7"/>
              <a:stretch>
                <a:fillRect/>
              </a:stretch>
            </p:blipFill>
          </mc:Fallback>
        </mc:AlternateContent>
        <p:spPr>
          <a:xfrm rot="16200000">
            <a:off x="818456" y="1297603"/>
            <a:ext cx="2227182" cy="2304957"/>
          </a:xfrm>
          <a:prstGeom prst="rect">
            <a:avLst/>
          </a:prstGeom>
        </p:spPr>
      </p:pic>
      <p:sp>
        <p:nvSpPr>
          <p:cNvPr id="19" name="Donut 18"/>
          <p:cNvSpPr>
            <a:spLocks noChangeAspect="1"/>
          </p:cNvSpPr>
          <p:nvPr/>
        </p:nvSpPr>
        <p:spPr>
          <a:xfrm>
            <a:off x="1462392" y="4666142"/>
            <a:ext cx="521895" cy="537893"/>
          </a:xfrm>
          <a:prstGeom prst="donut">
            <a:avLst>
              <a:gd name="adj" fmla="val 12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AutoShape 4"/>
          <p:cNvSpPr>
            <a:spLocks/>
          </p:cNvSpPr>
          <p:nvPr/>
        </p:nvSpPr>
        <p:spPr bwMode="auto">
          <a:xfrm rot="5400000">
            <a:off x="1703398" y="3583616"/>
            <a:ext cx="429470" cy="389585"/>
          </a:xfrm>
          <a:prstGeom prst="rightArrow">
            <a:avLst>
              <a:gd name="adj1" fmla="val 33333"/>
              <a:gd name="adj2" fmla="val 77805"/>
            </a:avLst>
          </a:prstGeom>
          <a:solidFill>
            <a:schemeClr val="accent1"/>
          </a:solidFill>
          <a:ln w="12700" cap="flat">
            <a:solidFill>
              <a:srgbClr val="C3C3C3"/>
            </a:solidFill>
            <a:prstDash val="solid"/>
            <a:miter lim="800000"/>
            <a:headEnd type="none" w="med" len="med"/>
            <a:tailEnd type="none" w="med" len="med"/>
          </a:ln>
          <a:effectLst>
            <a:outerShdw blurRad="38100" dist="50799" dir="9059997" algn="ctr" rotWithShape="0">
              <a:schemeClr val="bg2">
                <a:alpha val="50000"/>
              </a:schemeClr>
            </a:outerShdw>
          </a:effectLst>
        </p:spPr>
        <p:txBody>
          <a:bodyPr lIns="0" tIns="0" rIns="0" bIns="0">
            <a:prstTxWarp prst="textNoShape">
              <a:avLst/>
            </a:prstTxWarp>
          </a:bodyPr>
          <a:lstStyle/>
          <a:p>
            <a:pPr>
              <a:defRPr/>
            </a:pPr>
            <a:endParaRPr lang="pt-BR"/>
          </a:p>
        </p:txBody>
      </p:sp>
      <p:sp>
        <p:nvSpPr>
          <p:cNvPr id="22" name="Donut 21"/>
          <p:cNvSpPr>
            <a:spLocks noChangeAspect="1"/>
          </p:cNvSpPr>
          <p:nvPr/>
        </p:nvSpPr>
        <p:spPr>
          <a:xfrm>
            <a:off x="2012767" y="5168946"/>
            <a:ext cx="521895" cy="537893"/>
          </a:xfrm>
          <a:prstGeom prst="donut">
            <a:avLst>
              <a:gd name="adj" fmla="val 12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Rectangle 11"/>
          <p:cNvSpPr/>
          <p:nvPr/>
        </p:nvSpPr>
        <p:spPr>
          <a:xfrm>
            <a:off x="4961766" y="1634491"/>
            <a:ext cx="4025128" cy="135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79568" y="1268870"/>
            <a:ext cx="2304958" cy="135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51741" y="4405822"/>
            <a:ext cx="2318871" cy="135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CaixaDeTexto 5"/>
          <p:cNvSpPr txBox="1"/>
          <p:nvPr/>
        </p:nvSpPr>
        <p:spPr>
          <a:xfrm>
            <a:off x="779568" y="899538"/>
            <a:ext cx="2304958" cy="369332"/>
          </a:xfrm>
          <a:prstGeom prst="rect">
            <a:avLst/>
          </a:prstGeom>
          <a:noFill/>
        </p:spPr>
        <p:txBody>
          <a:bodyPr wrap="square" rtlCol="0">
            <a:spAutoFit/>
          </a:bodyPr>
          <a:lstStyle/>
          <a:p>
            <a:pPr algn="ctr"/>
            <a:r>
              <a:rPr lang="pt-BR" dirty="0" smtClean="0"/>
              <a:t>Original</a:t>
            </a:r>
            <a:endParaRPr lang="en-US" dirty="0"/>
          </a:p>
        </p:txBody>
      </p:sp>
      <p:sp>
        <p:nvSpPr>
          <p:cNvPr id="23" name="CaixaDeTexto 5"/>
          <p:cNvSpPr txBox="1"/>
          <p:nvPr/>
        </p:nvSpPr>
        <p:spPr>
          <a:xfrm>
            <a:off x="751740" y="4036490"/>
            <a:ext cx="2304958" cy="369332"/>
          </a:xfrm>
          <a:prstGeom prst="rect">
            <a:avLst/>
          </a:prstGeom>
          <a:noFill/>
        </p:spPr>
        <p:txBody>
          <a:bodyPr wrap="square" rtlCol="0">
            <a:spAutoFit/>
          </a:bodyPr>
          <a:lstStyle/>
          <a:p>
            <a:pPr algn="ctr"/>
            <a:r>
              <a:rPr lang="pt-BR" dirty="0" err="1" smtClean="0"/>
              <a:t>Gaussian</a:t>
            </a:r>
            <a:endParaRPr lang="en-US" dirty="0"/>
          </a:p>
        </p:txBody>
      </p:sp>
      <p:sp>
        <p:nvSpPr>
          <p:cNvPr id="24" name="CaixaDeTexto 5"/>
          <p:cNvSpPr txBox="1"/>
          <p:nvPr/>
        </p:nvSpPr>
        <p:spPr>
          <a:xfrm>
            <a:off x="5717334" y="1219443"/>
            <a:ext cx="2304958" cy="369332"/>
          </a:xfrm>
          <a:prstGeom prst="rect">
            <a:avLst/>
          </a:prstGeom>
          <a:noFill/>
        </p:spPr>
        <p:txBody>
          <a:bodyPr wrap="square" rtlCol="0">
            <a:spAutoFit/>
          </a:bodyPr>
          <a:lstStyle/>
          <a:p>
            <a:pPr algn="ctr"/>
            <a:r>
              <a:rPr lang="pt-BR" dirty="0" err="1" smtClean="0"/>
              <a:t>Topology-aware</a:t>
            </a:r>
            <a:endParaRPr lang="en-US"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Timings</a:t>
            </a:r>
            <a:endParaRPr lang="en-US" dirty="0"/>
          </a:p>
        </p:txBody>
      </p:sp>
      <p:pic>
        <p:nvPicPr>
          <p:cNvPr id="6" name="Content Placeholder 5" descr="Screen shot 2010-08-24 at 1.02.40 PM.png"/>
          <p:cNvPicPr>
            <a:picLocks noGrp="1" noChangeAspect="1"/>
          </p:cNvPicPr>
          <p:nvPr>
            <p:ph idx="1"/>
          </p:nvPr>
        </p:nvPicPr>
        <p:blipFill>
          <a:blip r:embed="rId2"/>
          <a:srcRect t="-75662" b="-75662"/>
          <a:stretch>
            <a:fillRect/>
          </a:stretch>
        </p:blipFill>
        <p:spPr>
          <a:xfrm>
            <a:off x="457200" y="1143000"/>
            <a:ext cx="8229600" cy="4525963"/>
          </a:xfr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Limitations</a:t>
            </a:r>
          </a:p>
        </p:txBody>
      </p:sp>
      <p:sp>
        <p:nvSpPr>
          <p:cNvPr id="21507" name="Content Placeholder 2"/>
          <p:cNvSpPr>
            <a:spLocks noGrp="1"/>
          </p:cNvSpPr>
          <p:nvPr>
            <p:ph idx="1"/>
          </p:nvPr>
        </p:nvSpPr>
        <p:spPr>
          <a:xfrm>
            <a:off x="457200" y="1105728"/>
            <a:ext cx="8229600" cy="4525963"/>
          </a:xfrm>
        </p:spPr>
        <p:txBody>
          <a:bodyPr/>
          <a:lstStyle/>
          <a:p>
            <a:pPr>
              <a:buNone/>
            </a:pPr>
            <a:r>
              <a:rPr lang="en-US" dirty="0" smtClean="0"/>
              <a:t>Random walk filter</a:t>
            </a:r>
          </a:p>
          <a:p>
            <a:pPr lvl="1"/>
            <a:r>
              <a:rPr lang="en-US" dirty="0" smtClean="0"/>
              <a:t>Number of parameters</a:t>
            </a:r>
          </a:p>
          <a:p>
            <a:pPr lvl="1"/>
            <a:r>
              <a:rPr lang="en-US" dirty="0" smtClean="0"/>
              <a:t>Data dependency</a:t>
            </a:r>
          </a:p>
          <a:p>
            <a:pPr>
              <a:buNone/>
            </a:pPr>
            <a:r>
              <a:rPr lang="en-US" dirty="0" smtClean="0"/>
              <a:t>Topology-aware filter</a:t>
            </a:r>
          </a:p>
          <a:p>
            <a:pPr lvl="1"/>
            <a:r>
              <a:rPr lang="en-US" dirty="0" smtClean="0"/>
              <a:t>Local singularity detection</a:t>
            </a:r>
          </a:p>
          <a:p>
            <a:pPr lvl="1"/>
            <a:r>
              <a:rPr lang="en-US" dirty="0" smtClean="0"/>
              <a:t>Singularity </a:t>
            </a:r>
            <a:r>
              <a:rPr lang="en-US" dirty="0" smtClean="0"/>
              <a:t>displacement</a:t>
            </a:r>
          </a:p>
        </p:txBody>
      </p:sp>
      <p:pic>
        <p:nvPicPr>
          <p:cNvPr id="4" name="Picture 3" descr="Screen shot 2010-08-24 at 4.30.13 PM.png"/>
          <p:cNvPicPr>
            <a:picLocks noChangeAspect="1"/>
          </p:cNvPicPr>
          <p:nvPr/>
        </p:nvPicPr>
        <p:blipFill>
          <a:blip r:embed="rId3"/>
          <a:stretch>
            <a:fillRect/>
          </a:stretch>
        </p:blipFill>
        <p:spPr>
          <a:xfrm>
            <a:off x="6063546" y="4347487"/>
            <a:ext cx="1890176" cy="1484064"/>
          </a:xfrm>
          <a:prstGeom prst="rect">
            <a:avLst/>
          </a:prstGeom>
        </p:spPr>
      </p:pic>
      <p:pic>
        <p:nvPicPr>
          <p:cNvPr id="5" name="Picture 8"/>
          <p:cNvPicPr>
            <a:picLocks noChangeAspect="1" noChangeArrowheads="1"/>
          </p:cNvPicPr>
          <p:nvPr/>
        </p:nvPicPr>
        <p:blipFill>
          <a:blip r:embed="rId4"/>
          <a:srcRect/>
          <a:stretch>
            <a:fillRect/>
          </a:stretch>
        </p:blipFill>
        <p:spPr bwMode="auto">
          <a:xfrm>
            <a:off x="6063546" y="1847913"/>
            <a:ext cx="1897874" cy="1859641"/>
          </a:xfrm>
          <a:prstGeom prst="rect">
            <a:avLst/>
          </a:prstGeom>
          <a:noFill/>
          <a:ln w="12700" cap="flat">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t>
            </a:r>
            <a:r>
              <a:rPr lang="en-US" dirty="0" smtClean="0"/>
              <a:t>Work</a:t>
            </a:r>
            <a:endParaRPr lang="en-US" dirty="0"/>
          </a:p>
        </p:txBody>
      </p:sp>
      <p:sp>
        <p:nvSpPr>
          <p:cNvPr id="3" name="Content Placeholder 2"/>
          <p:cNvSpPr>
            <a:spLocks noGrp="1"/>
          </p:cNvSpPr>
          <p:nvPr>
            <p:ph idx="1"/>
          </p:nvPr>
        </p:nvSpPr>
        <p:spPr>
          <a:xfrm>
            <a:off x="1509486" y="1143000"/>
            <a:ext cx="7623401" cy="5429250"/>
          </a:xfrm>
        </p:spPr>
        <p:txBody>
          <a:bodyPr anchor="t"/>
          <a:lstStyle/>
          <a:p>
            <a:pPr algn="l">
              <a:buNone/>
            </a:pPr>
            <a:r>
              <a:rPr lang="en-US" dirty="0" smtClean="0"/>
              <a:t>-3D vector field </a:t>
            </a:r>
            <a:r>
              <a:rPr lang="en-US" dirty="0" err="1" smtClean="0"/>
              <a:t>denoising</a:t>
            </a:r>
            <a:endParaRPr lang="en-US" dirty="0" smtClean="0"/>
          </a:p>
          <a:p>
            <a:pPr algn="l">
              <a:buNone/>
            </a:pPr>
            <a:r>
              <a:rPr lang="en-US" dirty="0" smtClean="0"/>
              <a:t>-Different similarity functions</a:t>
            </a:r>
          </a:p>
          <a:p>
            <a:pPr algn="l">
              <a:buNone/>
            </a:pPr>
            <a:r>
              <a:rPr lang="en-US" dirty="0" smtClean="0"/>
              <a:t>-Tracking of singularities</a:t>
            </a:r>
            <a:endParaRPr lang="en-US" dirty="0"/>
          </a:p>
        </p:txBody>
      </p:sp>
      <p:pic>
        <p:nvPicPr>
          <p:cNvPr id="4" name="Picture 3" descr="EggBeaterSepSurf.jpg"/>
          <p:cNvPicPr>
            <a:picLocks noChangeAspect="1"/>
          </p:cNvPicPr>
          <p:nvPr/>
        </p:nvPicPr>
        <p:blipFill>
          <a:blip r:embed="rId2"/>
          <a:stretch>
            <a:fillRect/>
          </a:stretch>
        </p:blipFill>
        <p:spPr>
          <a:xfrm>
            <a:off x="4537011" y="3649411"/>
            <a:ext cx="4411339" cy="2490756"/>
          </a:xfrm>
          <a:prstGeom prst="rect">
            <a:avLst/>
          </a:prstGeom>
        </p:spPr>
      </p:pic>
      <p:pic>
        <p:nvPicPr>
          <p:cNvPr id="5" name="Picture 4" descr="fangohr-0mT_zeeman.png"/>
          <p:cNvPicPr>
            <a:picLocks noChangeAspect="1"/>
          </p:cNvPicPr>
          <p:nvPr/>
        </p:nvPicPr>
        <p:blipFill>
          <a:blip r:embed="rId3"/>
          <a:stretch>
            <a:fillRect/>
          </a:stretch>
        </p:blipFill>
        <p:spPr>
          <a:xfrm>
            <a:off x="457200" y="3193477"/>
            <a:ext cx="3498588" cy="3378773"/>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Title 1"/>
          <p:cNvSpPr>
            <a:spLocks noGrp="1"/>
          </p:cNvSpPr>
          <p:nvPr>
            <p:ph type="title"/>
          </p:nvPr>
        </p:nvSpPr>
        <p:spPr>
          <a:xfrm>
            <a:off x="812612" y="1095183"/>
            <a:ext cx="7859713" cy="801688"/>
          </a:xfrm>
        </p:spPr>
        <p:txBody>
          <a:bodyPr/>
          <a:lstStyle/>
          <a:p>
            <a:r>
              <a:rPr lang="en-US" dirty="0" smtClean="0"/>
              <a:t>Thank you for your attention</a:t>
            </a:r>
          </a:p>
        </p:txBody>
      </p:sp>
      <p:sp>
        <p:nvSpPr>
          <p:cNvPr id="4" name="Espaço Reservado para Conteúdo 3"/>
          <p:cNvSpPr>
            <a:spLocks noGrp="1"/>
          </p:cNvSpPr>
          <p:nvPr>
            <p:ph idx="1"/>
          </p:nvPr>
        </p:nvSpPr>
        <p:spPr>
          <a:xfrm>
            <a:off x="652463" y="2332037"/>
            <a:ext cx="8229600" cy="3890963"/>
          </a:xfrm>
        </p:spPr>
        <p:txBody>
          <a:bodyPr>
            <a:normAutofit fontScale="92500" lnSpcReduction="20000"/>
          </a:bodyPr>
          <a:lstStyle/>
          <a:p>
            <a:pPr>
              <a:buNone/>
            </a:pPr>
            <a:r>
              <a:rPr lang="en-US" dirty="0" smtClean="0"/>
              <a:t>-Special thanks to </a:t>
            </a:r>
            <a:r>
              <a:rPr lang="en-US" dirty="0" err="1" smtClean="0"/>
              <a:t>Helio</a:t>
            </a:r>
            <a:r>
              <a:rPr lang="en-US" dirty="0" smtClean="0"/>
              <a:t> Lopes and Thomas </a:t>
            </a:r>
            <a:r>
              <a:rPr lang="en-US" dirty="0" err="1" smtClean="0"/>
              <a:t>Lewiner</a:t>
            </a:r>
            <a:endParaRPr lang="en-US" dirty="0" smtClean="0"/>
          </a:p>
          <a:p>
            <a:pPr>
              <a:buNone/>
            </a:pPr>
            <a:r>
              <a:rPr lang="en-US" dirty="0" smtClean="0"/>
              <a:t>-Thanks to my collaborators in this work </a:t>
            </a:r>
            <a:r>
              <a:rPr lang="en-US" dirty="0" err="1" smtClean="0"/>
              <a:t>Renata</a:t>
            </a:r>
            <a:r>
              <a:rPr lang="en-US" dirty="0" smtClean="0"/>
              <a:t> </a:t>
            </a:r>
            <a:r>
              <a:rPr lang="en-US" dirty="0" err="1" smtClean="0"/>
              <a:t>Nascimento</a:t>
            </a:r>
            <a:r>
              <a:rPr lang="en-US" dirty="0" smtClean="0"/>
              <a:t>, Marcos </a:t>
            </a:r>
            <a:r>
              <a:rPr lang="en-US" dirty="0" err="1" smtClean="0"/>
              <a:t>Lage</a:t>
            </a:r>
            <a:r>
              <a:rPr lang="en-US" dirty="0" smtClean="0"/>
              <a:t>, </a:t>
            </a:r>
            <a:r>
              <a:rPr lang="en-US" dirty="0" err="1" smtClean="0"/>
              <a:t>Fabiano</a:t>
            </a:r>
            <a:r>
              <a:rPr lang="en-US" dirty="0" smtClean="0"/>
              <a:t> </a:t>
            </a:r>
            <a:r>
              <a:rPr lang="en-US" dirty="0" err="1" smtClean="0"/>
              <a:t>Petronetto</a:t>
            </a:r>
            <a:r>
              <a:rPr lang="en-US" dirty="0" smtClean="0"/>
              <a:t>, Alex </a:t>
            </a:r>
            <a:r>
              <a:rPr lang="en-US" dirty="0" err="1" smtClean="0"/>
              <a:t>Bordignon</a:t>
            </a:r>
            <a:r>
              <a:rPr lang="en-US" dirty="0" smtClean="0"/>
              <a:t>, </a:t>
            </a:r>
            <a:r>
              <a:rPr lang="en-US" dirty="0" err="1" smtClean="0"/>
              <a:t>Sinésio</a:t>
            </a:r>
            <a:r>
              <a:rPr lang="en-US" dirty="0" smtClean="0"/>
              <a:t> </a:t>
            </a:r>
            <a:r>
              <a:rPr lang="en-US" dirty="0" err="1" smtClean="0"/>
              <a:t>Pesco</a:t>
            </a:r>
            <a:r>
              <a:rPr lang="en-US" dirty="0" smtClean="0"/>
              <a:t>, and </a:t>
            </a:r>
            <a:r>
              <a:rPr lang="en-US" dirty="0" err="1" smtClean="0"/>
              <a:t>Geovan</a:t>
            </a:r>
            <a:r>
              <a:rPr lang="en-US" dirty="0" smtClean="0"/>
              <a:t> Tavares</a:t>
            </a:r>
          </a:p>
          <a:p>
            <a:pPr>
              <a:buNone/>
            </a:pPr>
            <a:r>
              <a:rPr lang="en-US" dirty="0" smtClean="0"/>
              <a:t>-Thanks to PUC-Rio, </a:t>
            </a:r>
            <a:r>
              <a:rPr lang="en-US" dirty="0" err="1" smtClean="0"/>
              <a:t>CNPq</a:t>
            </a:r>
            <a:r>
              <a:rPr lang="en-US" dirty="0" smtClean="0"/>
              <a:t>, FAPERJ for the financial support</a:t>
            </a:r>
          </a:p>
          <a:p>
            <a:pPr>
              <a:buNone/>
            </a:pPr>
            <a:r>
              <a:rPr lang="en-US" dirty="0" smtClean="0"/>
              <a:t>-Thanks to Luis Fernando </a:t>
            </a:r>
            <a:r>
              <a:rPr lang="en-US" dirty="0" err="1" smtClean="0"/>
              <a:t>Alzuguir</a:t>
            </a:r>
            <a:r>
              <a:rPr lang="en-US" dirty="0" smtClean="0"/>
              <a:t> and Juliana </a:t>
            </a:r>
            <a:r>
              <a:rPr lang="en-US" dirty="0" err="1" smtClean="0"/>
              <a:t>Abrantes</a:t>
            </a:r>
            <a:r>
              <a:rPr lang="en-US" dirty="0" smtClean="0"/>
              <a:t> for the PIV data</a:t>
            </a:r>
          </a:p>
          <a:p>
            <a:pPr>
              <a:buNone/>
            </a:pPr>
            <a:endParaRPr lang="en-US"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Denoising</a:t>
            </a:r>
            <a:endParaRPr lang="en-US" dirty="0"/>
          </a:p>
        </p:txBody>
      </p:sp>
      <p:pic>
        <p:nvPicPr>
          <p:cNvPr id="4" name="Espaço Reservado para Conteúdo 3" descr="Smoke_VelocityGuassian.eps"/>
          <p:cNvPicPr>
            <a:picLocks noGrp="1" noChangeAspect="1"/>
          </p:cNvPicPr>
          <p:nvPr>
            <p:ph idx="1"/>
          </p:nvPr>
        </p:nvPicPr>
        <p:blipFill>
          <a:blip r:embed="rId3"/>
          <a:stretch>
            <a:fillRect/>
          </a:stretch>
        </p:blipFill>
        <p:spPr>
          <a:xfrm>
            <a:off x="4642244" y="1095148"/>
            <a:ext cx="4239819" cy="4246109"/>
          </a:xfrm>
        </p:spPr>
      </p:pic>
      <p:pic>
        <p:nvPicPr>
          <p:cNvPr id="5" name="Imagem 4" descr="Smoke_Velocity.eps"/>
          <p:cNvPicPr>
            <a:picLocks noChangeAspect="1"/>
          </p:cNvPicPr>
          <p:nvPr/>
        </p:nvPicPr>
        <p:blipFill>
          <a:blip r:embed="rId4"/>
          <a:stretch>
            <a:fillRect/>
          </a:stretch>
        </p:blipFill>
        <p:spPr>
          <a:xfrm>
            <a:off x="654595" y="1095148"/>
            <a:ext cx="4239819" cy="4246109"/>
          </a:xfrm>
          <a:prstGeom prst="rect">
            <a:avLst/>
          </a:prstGeom>
        </p:spPr>
      </p:pic>
      <p:cxnSp>
        <p:nvCxnSpPr>
          <p:cNvPr id="33" name="Conector de seta reta 32"/>
          <p:cNvCxnSpPr/>
          <p:nvPr/>
        </p:nvCxnSpPr>
        <p:spPr>
          <a:xfrm>
            <a:off x="4569155" y="3295297"/>
            <a:ext cx="460451" cy="1588"/>
          </a:xfrm>
          <a:prstGeom prst="straightConnector1">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34" name="CaixaDeTexto 33"/>
          <p:cNvSpPr txBox="1"/>
          <p:nvPr/>
        </p:nvSpPr>
        <p:spPr>
          <a:xfrm>
            <a:off x="1122070" y="5079647"/>
            <a:ext cx="3296624" cy="523220"/>
          </a:xfrm>
          <a:prstGeom prst="rect">
            <a:avLst/>
          </a:prstGeom>
          <a:noFill/>
        </p:spPr>
        <p:txBody>
          <a:bodyPr wrap="square" rtlCol="0">
            <a:spAutoFit/>
          </a:bodyPr>
          <a:lstStyle/>
          <a:p>
            <a:r>
              <a:rPr lang="pt-BR" sz="2800" dirty="0" err="1" smtClean="0"/>
              <a:t>Noisy</a:t>
            </a:r>
            <a:r>
              <a:rPr lang="pt-BR" sz="2800" dirty="0" smtClean="0"/>
              <a:t> </a:t>
            </a:r>
            <a:r>
              <a:rPr lang="pt-BR" sz="2800" dirty="0" err="1" smtClean="0"/>
              <a:t>vector</a:t>
            </a:r>
            <a:r>
              <a:rPr lang="pt-BR" sz="2800" dirty="0" smtClean="0"/>
              <a:t> </a:t>
            </a:r>
            <a:r>
              <a:rPr lang="pt-BR" sz="2800" dirty="0" err="1" smtClean="0"/>
              <a:t>field</a:t>
            </a:r>
            <a:endParaRPr lang="en-US" sz="2800" dirty="0"/>
          </a:p>
        </p:txBody>
      </p:sp>
      <p:sp>
        <p:nvSpPr>
          <p:cNvPr id="7" name="CaixaDeTexto 33"/>
          <p:cNvSpPr txBox="1"/>
          <p:nvPr/>
        </p:nvSpPr>
        <p:spPr>
          <a:xfrm>
            <a:off x="5029606" y="5079647"/>
            <a:ext cx="3657194" cy="523220"/>
          </a:xfrm>
          <a:prstGeom prst="rect">
            <a:avLst/>
          </a:prstGeom>
          <a:noFill/>
        </p:spPr>
        <p:txBody>
          <a:bodyPr wrap="square" rtlCol="0">
            <a:spAutoFit/>
          </a:bodyPr>
          <a:lstStyle/>
          <a:p>
            <a:r>
              <a:rPr lang="pt-BR" sz="2800" dirty="0" err="1" smtClean="0"/>
              <a:t>Denoised</a:t>
            </a:r>
            <a:r>
              <a:rPr lang="pt-BR" sz="2800" dirty="0" smtClean="0"/>
              <a:t> </a:t>
            </a:r>
            <a:r>
              <a:rPr lang="pt-BR" sz="2800" dirty="0" err="1" smtClean="0"/>
              <a:t>vector</a:t>
            </a:r>
            <a:r>
              <a:rPr lang="pt-BR" sz="2800" dirty="0" smtClean="0"/>
              <a:t> </a:t>
            </a:r>
            <a:r>
              <a:rPr lang="pt-BR" sz="2800" dirty="0" err="1" smtClean="0"/>
              <a:t>field</a:t>
            </a:r>
            <a:endParaRPr lang="en-US" sz="2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White Noise: Gaussian Filtering</a:t>
            </a:r>
            <a:endParaRPr lang="en-US" dirty="0"/>
          </a:p>
        </p:txBody>
      </p:sp>
      <p:pic>
        <p:nvPicPr>
          <p:cNvPr id="6" name="Picture 5" descr="gausmask.gif"/>
          <p:cNvPicPr>
            <a:picLocks noChangeAspect="1"/>
          </p:cNvPicPr>
          <p:nvPr/>
        </p:nvPicPr>
        <p:blipFill>
          <a:blip r:embed="rId3"/>
          <a:stretch>
            <a:fillRect/>
          </a:stretch>
        </p:blipFill>
        <p:spPr>
          <a:xfrm>
            <a:off x="5007429" y="1809176"/>
            <a:ext cx="3643567" cy="2991683"/>
          </a:xfrm>
          <a:prstGeom prst="rect">
            <a:avLst/>
          </a:prstGeom>
        </p:spPr>
      </p:pic>
      <p:sp>
        <p:nvSpPr>
          <p:cNvPr id="10" name="TextBox 9"/>
          <p:cNvSpPr txBox="1"/>
          <p:nvPr/>
        </p:nvSpPr>
        <p:spPr>
          <a:xfrm>
            <a:off x="5820228" y="4808248"/>
            <a:ext cx="2830768" cy="369332"/>
          </a:xfrm>
          <a:prstGeom prst="rect">
            <a:avLst/>
          </a:prstGeom>
          <a:noFill/>
        </p:spPr>
        <p:txBody>
          <a:bodyPr wrap="square" rtlCol="0">
            <a:spAutoFit/>
          </a:bodyPr>
          <a:lstStyle/>
          <a:p>
            <a:r>
              <a:rPr lang="en-US" dirty="0" smtClean="0"/>
              <a:t>E.g. 5x5 Gaussian Mask</a:t>
            </a:r>
            <a:endParaRPr lang="en-US" dirty="0"/>
          </a:p>
        </p:txBody>
      </p:sp>
      <p:pic>
        <p:nvPicPr>
          <p:cNvPr id="7" name="Picture 6" descr="gaussian.jpg"/>
          <p:cNvPicPr>
            <a:picLocks noChangeAspect="1"/>
          </p:cNvPicPr>
          <p:nvPr/>
        </p:nvPicPr>
        <p:blipFill>
          <a:blip r:embed="rId4"/>
          <a:stretch>
            <a:fillRect/>
          </a:stretch>
        </p:blipFill>
        <p:spPr>
          <a:xfrm>
            <a:off x="343578" y="2326179"/>
            <a:ext cx="4663851" cy="3497888"/>
          </a:xfrm>
          <a:prstGeom prst="rect">
            <a:avLst/>
          </a:prstGeom>
        </p:spPr>
      </p:pic>
      <p:sp>
        <p:nvSpPr>
          <p:cNvPr id="8" name="Frame 7"/>
          <p:cNvSpPr/>
          <p:nvPr/>
        </p:nvSpPr>
        <p:spPr>
          <a:xfrm>
            <a:off x="6836798" y="3070714"/>
            <a:ext cx="521893" cy="504536"/>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9" name="Picture 8" descr="Screen shot 2010-08-26 at 7.50.59 AM.png"/>
          <p:cNvPicPr>
            <a:picLocks noChangeAspect="1"/>
          </p:cNvPicPr>
          <p:nvPr/>
        </p:nvPicPr>
        <p:blipFill>
          <a:blip r:embed="rId5"/>
          <a:stretch>
            <a:fillRect/>
          </a:stretch>
        </p:blipFill>
        <p:spPr>
          <a:xfrm>
            <a:off x="716163" y="1809176"/>
            <a:ext cx="3562123" cy="51700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 of Discontinuities</a:t>
            </a:r>
            <a:endParaRPr lang="en-US" dirty="0"/>
          </a:p>
        </p:txBody>
      </p:sp>
      <p:grpSp>
        <p:nvGrpSpPr>
          <p:cNvPr id="3" name="Group 2"/>
          <p:cNvGrpSpPr>
            <a:grpSpLocks noGrp="1" noUngrp="1" noChangeAspect="1"/>
          </p:cNvGrpSpPr>
          <p:nvPr/>
        </p:nvGrpSpPr>
        <p:grpSpPr>
          <a:xfrm>
            <a:off x="-138175" y="1788820"/>
            <a:ext cx="3482752" cy="3591299"/>
            <a:chOff x="457200" y="1851025"/>
            <a:chExt cx="4000500" cy="4125183"/>
          </a:xfrm>
        </p:grpSpPr>
        <p:pic>
          <p:nvPicPr>
            <p:cNvPr id="4" name="Picture 3" descr="original.eps"/>
            <p:cNvPicPr>
              <a:picLocks noRot="1" noChangeAspect="1" noMove="1" noResize="1"/>
            </p:cNvPicPr>
            <p:nvPr isPhoto="1"/>
          </p:nvPicPr>
          <p:blipFill>
            <a:blip r:embed="rId2">
              <a:lum/>
            </a:blip>
            <a:stretch>
              <a:fillRect/>
            </a:stretch>
          </p:blipFill>
          <p:spPr>
            <a:xfrm>
              <a:off x="457200" y="1851025"/>
              <a:ext cx="4000500" cy="4000500"/>
            </a:xfrm>
            <a:prstGeom prst="rect">
              <a:avLst/>
            </a:prstGeom>
            <a:noFill/>
            <a:ln>
              <a:noFill/>
            </a:ln>
          </p:spPr>
        </p:pic>
        <p:sp>
          <p:nvSpPr>
            <p:cNvPr id="5" name="Rectangle 4"/>
            <p:cNvSpPr/>
            <p:nvPr/>
          </p:nvSpPr>
          <p:spPr>
            <a:xfrm>
              <a:off x="457200" y="5633308"/>
              <a:ext cx="4000500" cy="342900"/>
            </a:xfrm>
            <a:prstGeom prst="rect">
              <a:avLst/>
            </a:prstGeom>
            <a:noFill/>
            <a:ln>
              <a:noFill/>
            </a:ln>
          </p:spPr>
          <p:txBody>
            <a:bodyPr anchor="ctr">
              <a:normAutofit fontScale="85000" lnSpcReduction="10000"/>
            </a:bodyPr>
            <a:lstStyle/>
            <a:p>
              <a:pPr algn="ctr"/>
              <a:r>
                <a:rPr lang="en-US" dirty="0" smtClean="0"/>
                <a:t>O</a:t>
              </a:r>
              <a:r>
                <a:rPr lang="en-US" sz="1800" dirty="0" smtClean="0"/>
                <a:t>riginal</a:t>
              </a:r>
              <a:endParaRPr lang="en-US" sz="1800" dirty="0"/>
            </a:p>
          </p:txBody>
        </p:sp>
      </p:grpSp>
      <p:grpSp>
        <p:nvGrpSpPr>
          <p:cNvPr id="6" name="Group 5"/>
          <p:cNvGrpSpPr>
            <a:grpSpLocks noGrp="1" noUngrp="1" noChangeAspect="1"/>
          </p:cNvGrpSpPr>
          <p:nvPr/>
        </p:nvGrpSpPr>
        <p:grpSpPr>
          <a:xfrm>
            <a:off x="2757934" y="1788820"/>
            <a:ext cx="3522667" cy="3597565"/>
            <a:chOff x="4686300" y="1851025"/>
            <a:chExt cx="4000500" cy="4085558"/>
          </a:xfrm>
        </p:grpSpPr>
        <p:pic>
          <p:nvPicPr>
            <p:cNvPr id="7" name="Picture 6" descr="noise_01.eps"/>
            <p:cNvPicPr>
              <a:picLocks noRot="1" noChangeAspect="1" noMove="1" noResize="1"/>
            </p:cNvPicPr>
            <p:nvPr isPhoto="1"/>
          </p:nvPicPr>
          <p:blipFill>
            <a:blip r:embed="rId3">
              <a:lum/>
            </a:blip>
            <a:stretch>
              <a:fillRect/>
            </a:stretch>
          </p:blipFill>
          <p:spPr>
            <a:xfrm>
              <a:off x="4686300" y="1851025"/>
              <a:ext cx="4000500" cy="4000500"/>
            </a:xfrm>
            <a:prstGeom prst="rect">
              <a:avLst/>
            </a:prstGeom>
            <a:noFill/>
            <a:ln>
              <a:noFill/>
            </a:ln>
          </p:spPr>
        </p:pic>
        <p:sp>
          <p:nvSpPr>
            <p:cNvPr id="8" name="Rectangle 7"/>
            <p:cNvSpPr/>
            <p:nvPr/>
          </p:nvSpPr>
          <p:spPr>
            <a:xfrm>
              <a:off x="4686300" y="5593683"/>
              <a:ext cx="4000500" cy="342900"/>
            </a:xfrm>
            <a:prstGeom prst="rect">
              <a:avLst/>
            </a:prstGeom>
            <a:noFill/>
            <a:ln>
              <a:noFill/>
            </a:ln>
          </p:spPr>
          <p:txBody>
            <a:bodyPr anchor="ctr">
              <a:normAutofit fontScale="92500" lnSpcReduction="20000"/>
            </a:bodyPr>
            <a:lstStyle/>
            <a:p>
              <a:pPr algn="ctr"/>
              <a:r>
                <a:rPr lang="en-US" sz="1800" dirty="0" smtClean="0"/>
                <a:t>Original + Noise</a:t>
              </a:r>
              <a:endParaRPr lang="en-US" sz="1800" dirty="0"/>
            </a:p>
          </p:txBody>
        </p:sp>
      </p:grpSp>
      <p:grpSp>
        <p:nvGrpSpPr>
          <p:cNvPr id="9" name="Group 8"/>
          <p:cNvGrpSpPr>
            <a:grpSpLocks noGrp="1" noUngrp="1" noChangeAspect="1"/>
          </p:cNvGrpSpPr>
          <p:nvPr/>
        </p:nvGrpSpPr>
        <p:grpSpPr>
          <a:xfrm>
            <a:off x="5588127" y="1752663"/>
            <a:ext cx="3555873" cy="3633722"/>
            <a:chOff x="457200" y="1851025"/>
            <a:chExt cx="4000500" cy="4088084"/>
          </a:xfrm>
        </p:grpSpPr>
        <p:pic>
          <p:nvPicPr>
            <p:cNvPr id="10" name="Picture 9" descr="gs_step03.eps"/>
            <p:cNvPicPr>
              <a:picLocks noRot="1" noChangeAspect="1" noMove="1" noResize="1"/>
            </p:cNvPicPr>
            <p:nvPr isPhoto="1"/>
          </p:nvPicPr>
          <p:blipFill>
            <a:blip r:embed="rId4">
              <a:lum/>
            </a:blip>
            <a:stretch>
              <a:fillRect/>
            </a:stretch>
          </p:blipFill>
          <p:spPr>
            <a:xfrm>
              <a:off x="457200" y="1851025"/>
              <a:ext cx="4000500" cy="4000500"/>
            </a:xfrm>
            <a:prstGeom prst="rect">
              <a:avLst/>
            </a:prstGeom>
            <a:noFill/>
            <a:ln>
              <a:noFill/>
            </a:ln>
          </p:spPr>
        </p:pic>
        <p:sp>
          <p:nvSpPr>
            <p:cNvPr id="11" name="Rectangle 10"/>
            <p:cNvSpPr/>
            <p:nvPr/>
          </p:nvSpPr>
          <p:spPr>
            <a:xfrm>
              <a:off x="457200" y="5596210"/>
              <a:ext cx="4000500" cy="342899"/>
            </a:xfrm>
            <a:prstGeom prst="rect">
              <a:avLst/>
            </a:prstGeom>
            <a:noFill/>
            <a:ln>
              <a:noFill/>
            </a:ln>
          </p:spPr>
          <p:txBody>
            <a:bodyPr anchor="ctr">
              <a:normAutofit fontScale="92500" lnSpcReduction="20000"/>
            </a:bodyPr>
            <a:lstStyle/>
            <a:p>
              <a:pPr algn="ctr"/>
              <a:r>
                <a:rPr lang="en-US" sz="1800" dirty="0" smtClean="0"/>
                <a:t>Gaussian</a:t>
              </a:r>
              <a:endParaRPr lang="en-US" sz="1800" dirty="0"/>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 of Singularities</a:t>
            </a:r>
            <a:endParaRPr lang="en-US" dirty="0"/>
          </a:p>
        </p:txBody>
      </p:sp>
      <p:pic>
        <p:nvPicPr>
          <p:cNvPr id="3" name="Picture 1"/>
          <p:cNvPicPr>
            <a:picLocks noChangeAspect="1" noChangeArrowheads="1"/>
          </p:cNvPicPr>
          <p:nvPr/>
        </p:nvPicPr>
        <p:blipFill>
          <a:blip r:embed="rId2"/>
          <a:srcRect/>
          <a:stretch>
            <a:fillRect/>
          </a:stretch>
        </p:blipFill>
        <p:spPr bwMode="auto">
          <a:xfrm>
            <a:off x="2783736" y="1863392"/>
            <a:ext cx="9397751" cy="3035390"/>
          </a:xfrm>
          <a:prstGeom prst="rect">
            <a:avLst/>
          </a:prstGeom>
          <a:noFill/>
          <a:ln w="12700" cap="flat">
            <a:noFill/>
            <a:miter lim="800000"/>
            <a:headEnd/>
            <a:tailEnd/>
          </a:ln>
        </p:spPr>
      </p:pic>
      <p:sp>
        <p:nvSpPr>
          <p:cNvPr id="4" name="CaixaDeTexto 5"/>
          <p:cNvSpPr txBox="1"/>
          <p:nvPr/>
        </p:nvSpPr>
        <p:spPr>
          <a:xfrm>
            <a:off x="2981400" y="4898782"/>
            <a:ext cx="2858355" cy="369332"/>
          </a:xfrm>
          <a:prstGeom prst="rect">
            <a:avLst/>
          </a:prstGeom>
          <a:noFill/>
        </p:spPr>
        <p:txBody>
          <a:bodyPr wrap="square" rtlCol="0">
            <a:spAutoFit/>
          </a:bodyPr>
          <a:lstStyle/>
          <a:p>
            <a:pPr algn="ctr"/>
            <a:r>
              <a:rPr lang="pt-BR" dirty="0" smtClean="0"/>
              <a:t>Original</a:t>
            </a:r>
            <a:endParaRPr lang="en-US" dirty="0"/>
          </a:p>
        </p:txBody>
      </p:sp>
      <p:sp>
        <p:nvSpPr>
          <p:cNvPr id="5" name="CaixaDeTexto 5"/>
          <p:cNvSpPr txBox="1"/>
          <p:nvPr/>
        </p:nvSpPr>
        <p:spPr>
          <a:xfrm>
            <a:off x="6401731" y="4898782"/>
            <a:ext cx="2550931" cy="369332"/>
          </a:xfrm>
          <a:prstGeom prst="rect">
            <a:avLst/>
          </a:prstGeom>
          <a:noFill/>
        </p:spPr>
        <p:txBody>
          <a:bodyPr wrap="square" rtlCol="0">
            <a:spAutoFit/>
          </a:bodyPr>
          <a:lstStyle/>
          <a:p>
            <a:pPr algn="ctr"/>
            <a:r>
              <a:rPr lang="pt-BR" dirty="0" err="1" smtClean="0"/>
              <a:t>Gaussian</a:t>
            </a:r>
            <a:endParaRPr lang="en-US" dirty="0"/>
          </a:p>
        </p:txBody>
      </p:sp>
      <p:sp>
        <p:nvSpPr>
          <p:cNvPr id="7" name="Rectangle 6"/>
          <p:cNvSpPr/>
          <p:nvPr/>
        </p:nvSpPr>
        <p:spPr>
          <a:xfrm rot="5400000">
            <a:off x="8522159" y="1764841"/>
            <a:ext cx="4851121" cy="360743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509469" y="6142269"/>
            <a:ext cx="5746393" cy="369332"/>
          </a:xfrm>
          <a:prstGeom prst="rect">
            <a:avLst/>
          </a:prstGeom>
        </p:spPr>
        <p:txBody>
          <a:bodyPr wrap="square">
            <a:spAutoFit/>
          </a:bodyPr>
          <a:lstStyle/>
          <a:p>
            <a:pPr>
              <a:buNone/>
            </a:pPr>
            <a:r>
              <a:rPr lang="en-US" dirty="0" smtClean="0"/>
              <a:t>Data: Alex </a:t>
            </a:r>
            <a:r>
              <a:rPr lang="en-US" dirty="0" err="1" smtClean="0"/>
              <a:t>Bordignon</a:t>
            </a:r>
            <a:r>
              <a:rPr lang="en-US" dirty="0" smtClean="0"/>
              <a:t> (Dept. of Mathematics, PUC-Rio)</a:t>
            </a:r>
            <a:endParaRPr lang="en-US" dirty="0"/>
          </a:p>
        </p:txBody>
      </p:sp>
      <p:sp>
        <p:nvSpPr>
          <p:cNvPr id="9" name="Rectangle 8"/>
          <p:cNvSpPr/>
          <p:nvPr/>
        </p:nvSpPr>
        <p:spPr>
          <a:xfrm>
            <a:off x="2694878" y="1349287"/>
            <a:ext cx="3706853" cy="369332"/>
          </a:xfrm>
          <a:prstGeom prst="rect">
            <a:avLst/>
          </a:prstGeom>
        </p:spPr>
        <p:txBody>
          <a:bodyPr wrap="square">
            <a:spAutoFit/>
          </a:bodyPr>
          <a:lstStyle/>
          <a:p>
            <a:pPr algn="ctr">
              <a:buNone/>
            </a:pPr>
            <a:r>
              <a:rPr lang="en-US" dirty="0" smtClean="0"/>
              <a:t>Simulation of a shear band</a:t>
            </a:r>
            <a:endParaRPr lang="en-US" dirty="0"/>
          </a:p>
        </p:txBody>
      </p:sp>
      <p:pic>
        <p:nvPicPr>
          <p:cNvPr id="10" name="Picture 9" descr="1000px-Schematic-Shear-Band.svg.png"/>
          <p:cNvPicPr>
            <a:picLocks noChangeAspect="1"/>
          </p:cNvPicPr>
          <p:nvPr/>
        </p:nvPicPr>
        <p:blipFill>
          <a:blip r:embed="rId3"/>
          <a:stretch>
            <a:fillRect/>
          </a:stretch>
        </p:blipFill>
        <p:spPr>
          <a:xfrm rot="16200000">
            <a:off x="-72681" y="2042363"/>
            <a:ext cx="3035391" cy="2677446"/>
          </a:xfrm>
          <a:prstGeom prst="rect">
            <a:avLst/>
          </a:prstGeom>
        </p:spPr>
      </p:pic>
      <p:sp>
        <p:nvSpPr>
          <p:cNvPr id="11" name="CaixaDeTexto 5"/>
          <p:cNvSpPr txBox="1"/>
          <p:nvPr/>
        </p:nvSpPr>
        <p:spPr>
          <a:xfrm>
            <a:off x="80291" y="4898781"/>
            <a:ext cx="2858355" cy="369332"/>
          </a:xfrm>
          <a:prstGeom prst="rect">
            <a:avLst/>
          </a:prstGeom>
          <a:noFill/>
        </p:spPr>
        <p:txBody>
          <a:bodyPr wrap="square" rtlCol="0">
            <a:spAutoFit/>
          </a:bodyPr>
          <a:lstStyle/>
          <a:p>
            <a:pPr algn="ctr"/>
            <a:r>
              <a:rPr lang="pt-BR" dirty="0" err="1" smtClean="0"/>
              <a:t>Configuration</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3504</TotalTime>
  <Words>1030</Words>
  <Application>Microsoft Macintosh PowerPoint</Application>
  <PresentationFormat>On-screen Show (4:3)</PresentationFormat>
  <Paragraphs>287</Paragraphs>
  <Slides>55</Slides>
  <Notes>24</Notes>
  <HiddenSlides>0</HiddenSlides>
  <MMClips>2</MMClips>
  <ScaleCrop>false</ScaleCrop>
  <HeadingPairs>
    <vt:vector size="6" baseType="variant">
      <vt:variant>
        <vt:lpstr>Design Template</vt:lpstr>
      </vt:variant>
      <vt:variant>
        <vt:i4>1</vt:i4>
      </vt:variant>
      <vt:variant>
        <vt:lpstr>Embedded OLE Servers</vt:lpstr>
      </vt:variant>
      <vt:variant>
        <vt:i4>3</vt:i4>
      </vt:variant>
      <vt:variant>
        <vt:lpstr>Slide Titles</vt:lpstr>
      </vt:variant>
      <vt:variant>
        <vt:i4>55</vt:i4>
      </vt:variant>
    </vt:vector>
  </HeadingPairs>
  <TitlesOfParts>
    <vt:vector size="59" baseType="lpstr">
      <vt:lpstr>Office Theme</vt:lpstr>
      <vt:lpstr>Equation</vt:lpstr>
      <vt:lpstr>Equação</vt:lpstr>
      <vt:lpstr>Microsoft Equation</vt:lpstr>
      <vt:lpstr>Feature-preserving vector field denoising</vt:lpstr>
      <vt:lpstr>Vector Fields in Science</vt:lpstr>
      <vt:lpstr>Vector Field Visualization</vt:lpstr>
      <vt:lpstr>Noise in vector field acquisition</vt:lpstr>
      <vt:lpstr>PIV Data</vt:lpstr>
      <vt:lpstr>Denoising</vt:lpstr>
      <vt:lpstr>White Noise: Gaussian Filtering</vt:lpstr>
      <vt:lpstr>Loss of Discontinuities</vt:lpstr>
      <vt:lpstr>Loss of Singularities</vt:lpstr>
      <vt:lpstr>Feature-preserving denoising</vt:lpstr>
      <vt:lpstr>Related Work</vt:lpstr>
      <vt:lpstr>Random Walks</vt:lpstr>
      <vt:lpstr>Vector Field Scale space</vt:lpstr>
      <vt:lpstr>Topology simplification</vt:lpstr>
      <vt:lpstr>Random Walk for Vector Field Denoising</vt:lpstr>
      <vt:lpstr>Random Walks for Vector Field Denoising</vt:lpstr>
      <vt:lpstr>Random Walk Filter</vt:lpstr>
      <vt:lpstr>Graph</vt:lpstr>
      <vt:lpstr>Probabilities</vt:lpstr>
      <vt:lpstr>Random Walk Filtering</vt:lpstr>
      <vt:lpstr>Examples of Similarity Functions</vt:lpstr>
      <vt:lpstr>Probabilities</vt:lpstr>
      <vt:lpstr>Probabilities</vt:lpstr>
      <vt:lpstr>Probabilities</vt:lpstr>
      <vt:lpstr>Probabilities</vt:lpstr>
      <vt:lpstr>Illustrative Example</vt:lpstr>
      <vt:lpstr>Granular Flow</vt:lpstr>
      <vt:lpstr>Granular Flow</vt:lpstr>
      <vt:lpstr>Landslide generated impulse waves</vt:lpstr>
      <vt:lpstr>Landslide </vt:lpstr>
      <vt:lpstr>Landslide </vt:lpstr>
      <vt:lpstr>Landslide </vt:lpstr>
      <vt:lpstr>Landslide </vt:lpstr>
      <vt:lpstr>Landslide </vt:lpstr>
      <vt:lpstr>Wall Jet (PIV)</vt:lpstr>
      <vt:lpstr>Topology-aware filtering</vt:lpstr>
      <vt:lpstr>Topology Aware Filtering</vt:lpstr>
      <vt:lpstr>Scale Space</vt:lpstr>
      <vt:lpstr>Vector Field Scale Space</vt:lpstr>
      <vt:lpstr>Topological change</vt:lpstr>
      <vt:lpstr>Control the scale with global information</vt:lpstr>
      <vt:lpstr>Singularity Detection</vt:lpstr>
      <vt:lpstr>Topology Aware Filtering</vt:lpstr>
      <vt:lpstr>User interaction</vt:lpstr>
      <vt:lpstr>Reconstruction</vt:lpstr>
      <vt:lpstr>Interpolation</vt:lpstr>
      <vt:lpstr>Slide 47</vt:lpstr>
      <vt:lpstr>Illustrative Example</vt:lpstr>
      <vt:lpstr>Granular Flow </vt:lpstr>
      <vt:lpstr>Wall jet</vt:lpstr>
      <vt:lpstr>Wall jet</vt:lpstr>
      <vt:lpstr>Timings</vt:lpstr>
      <vt:lpstr>Limitations</vt:lpstr>
      <vt:lpstr>Future Work</vt:lpstr>
      <vt:lpstr>Thank you for your attention</vt:lpstr>
    </vt:vector>
  </TitlesOfParts>
  <Company>PUC-Rio de Janeiro</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Thomas Lewiner</dc:creator>
  <cp:lastModifiedBy>Joao Paixao</cp:lastModifiedBy>
  <cp:revision>264</cp:revision>
  <cp:lastPrinted>2010-08-26T17:59:58Z</cp:lastPrinted>
  <dcterms:created xsi:type="dcterms:W3CDTF">2010-08-27T13:17:31Z</dcterms:created>
  <dcterms:modified xsi:type="dcterms:W3CDTF">2010-08-27T13:58:11Z</dcterms:modified>
</cp:coreProperties>
</file>